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1" d="100"/>
          <a:sy n="101" d="100"/>
        </p:scale>
        <p:origin x="-9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44BECE9-CD94-46D3-811A-E7BA8B1BD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5F657D3-03D8-4ADC-AA72-7DC21557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D544AAA-4521-4D77-8241-87085F02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2095BE9-E2C1-47CD-A3ED-1717016F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B8FCF3F-54AB-4B64-8F3C-15208458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6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31E38D-3514-402D-B010-A5AA9108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B225FD0E-A7AB-4F39-B8C6-EF2330193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D806AA3-53BD-41FC-A239-BCA3D3C5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C555D55-C567-433E-9D16-7EDC0D47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0EB51BA-76EF-4199-8BFB-0AFEFE65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02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A1F1A104-21E3-4EDC-B949-6F93D8CAA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E6658B27-EF4B-453D-B04C-2E14D42D7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8FDFEDD-26CC-4B7E-BF3C-CACD0A37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C3DC0AB-BF17-40B3-A266-0CD2809C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FE8E12F-81AD-4B29-BD89-53CF62D2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73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5F2F1CF-6059-4FF1-A030-909320F7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FB66BA4-1E45-4D08-BE92-72436D28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2089245-699A-4258-9BD4-CDE90EF4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F81D1BC-1288-4B50-BED1-47B0897E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2FD7D7B-C23F-424D-8F1A-27559F2C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9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2A2D48-C1A2-48FD-938C-426611A4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9D4FE9A-59E3-4CF7-B454-3BD51823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BD15076-9A4F-4659-8603-0559DF5A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56A3339-913B-4110-B4F3-265B353B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5BE31F4-7969-4811-9CE2-B59CDAEF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2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D9D679-75C5-42D4-9B21-74D368BE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1EEEA23-E215-4DDB-AF8B-FEF8029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3AF38FE-BC74-4821-8D30-C8613C93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5FF909B-92ED-4537-A586-13CB6BA1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52691AF-3623-4901-84AC-66A54BB6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A46930E-8449-43C7-93BE-D8C6DA0C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0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0A9012-01DE-46FF-87EF-F7833974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BB87CA9-19E1-429A-B252-959DDDD90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FC79178-3F81-4473-A5C8-FBFAEFBD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4C7286B-17A1-4252-BD90-8700ACC51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657222D2-7FF5-4B43-AB71-9F4AA83A0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B7ADD3E5-5A5A-4F8E-96B8-B30CDB34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B2A71BF-0A86-45FA-AB9C-722C72B0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F513F14-1DDD-43CD-A2C7-D89E6318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8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EE510A-4BF8-4690-8F62-84592872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A507637F-4C10-4E61-9A6F-D29649D0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89E44C2D-D16C-4488-8F57-BBD15514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3C46615-D026-4085-BE19-81996DC1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0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CC5C5E6E-1D15-4991-8259-9F0216FB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F7CBC524-7CB4-426B-BA64-E22417F4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DFCB145A-03F4-433B-99BB-4986AE79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03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B7D1C0-6644-491D-B9F8-0728E013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126ADB-D41D-4348-A668-95DE70AE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F28C960-B4E1-4808-BE5C-650A609DC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E702C81-7A67-43FA-91F9-C77852E2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F74E73E-50A9-48B8-ABFF-50203DBD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6F68575-68BD-4F78-9886-A14A6E2A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58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C0447E-3DB2-4F8D-9D17-14270328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5D782C4-8882-440D-ABEA-4E57E378B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C79E48F-72EA-41BB-BF77-73701497B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1B0321B-D680-4462-8BC8-7A0A1EF1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911B101-1C02-413D-BB84-3E9B2A71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8FD41F7-AAF4-4175-9A64-B77ED20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55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8B6524AA-87D8-4423-A8B9-C410F4FE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BF385FD-D05A-41A8-A8D2-C9CB9BD68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12A5F6B-BD53-419F-8A3B-B7C4284F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D0D3-1E4F-4DA7-B730-44592BBC3392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FA03DBD-D03B-4BE1-939B-427B2A2E2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AF97A28-6F66-4631-AD6A-82F47E7F1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33C4-B524-4665-AF52-DA1BC9EF2F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34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FC1521DE-F1A5-4E75-948B-285EBC015689}"/>
              </a:ext>
            </a:extLst>
          </p:cNvPr>
          <p:cNvSpPr txBox="1"/>
          <p:nvPr/>
        </p:nvSpPr>
        <p:spPr>
          <a:xfrm>
            <a:off x="2881223" y="5784057"/>
            <a:ext cx="650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Prof. dr hab. n. med. Danuta </a:t>
            </a:r>
            <a:r>
              <a:rPr lang="pl-PL" sz="2800" dirty="0" err="1"/>
              <a:t>Ryglewicz</a:t>
            </a:r>
            <a:endParaRPr lang="pl-PL" sz="2800" dirty="0"/>
          </a:p>
        </p:txBody>
      </p:sp>
      <p:pic>
        <p:nvPicPr>
          <p:cNvPr id="3" name="Obraz 2" descr="Obraz zawierający osoba, odzież, mężczyzna, kostium&#10;&#10;Opis wygenerowany automatycznie">
            <a:extLst>
              <a:ext uri="{FF2B5EF4-FFF2-40B4-BE49-F238E27FC236}">
                <a16:creationId xmlns="" xmlns:a16="http://schemas.microsoft.com/office/drawing/2014/main" id="{F972031B-2BA5-401F-80D0-1EB01F5C9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33" y="250345"/>
            <a:ext cx="3972487" cy="5306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787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odzież, mężczyzna, kostium&#10;&#10;Opis wygenerowany automatycznie">
            <a:extLst>
              <a:ext uri="{FF2B5EF4-FFF2-40B4-BE49-F238E27FC236}">
                <a16:creationId xmlns="" xmlns:a16="http://schemas.microsoft.com/office/drawing/2014/main" id="{B69B1EFB-BE85-4B5E-8880-56DDF863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"/>
          <a:stretch/>
        </p:blipFill>
        <p:spPr>
          <a:xfrm>
            <a:off x="18875" y="14"/>
            <a:ext cx="1857060" cy="2747385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</p:pic>
      <p:cxnSp>
        <p:nvCxnSpPr>
          <p:cNvPr id="11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8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DCC4F1-A178-428A-90E7-AFF467AA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3" y="853517"/>
            <a:ext cx="9483365" cy="5820659"/>
          </a:xfrm>
          <a:solidFill>
            <a:schemeClr val="bg2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Przebieg pracy zawodowej</a:t>
            </a:r>
          </a:p>
          <a:p>
            <a:pPr marL="0" indent="0">
              <a:buNone/>
            </a:pPr>
            <a:r>
              <a:rPr lang="pl-PL" sz="1800" dirty="0"/>
              <a:t>1964 - 1970 - Wydział Lekarski Akademii Medycznej w Warszawie,</a:t>
            </a:r>
          </a:p>
          <a:p>
            <a:pPr marL="0" indent="0">
              <a:buNone/>
            </a:pPr>
            <a:r>
              <a:rPr lang="pl-PL" sz="1800" dirty="0"/>
              <a:t>1970 – 1972 - staż podyplomowy, Szpital Grochowski w Warszawie,</a:t>
            </a:r>
          </a:p>
          <a:p>
            <a:pPr marL="0" indent="0">
              <a:buNone/>
            </a:pPr>
            <a:r>
              <a:rPr lang="pl-PL" sz="1800" dirty="0"/>
              <a:t>1972 - 1973 - stypendium specjalizacyjne z neurologii, Oddział Neurologiczny Szpitala Grochowskiego, Warszawa</a:t>
            </a:r>
          </a:p>
          <a:p>
            <a:pPr marL="0" indent="0">
              <a:buNone/>
            </a:pPr>
            <a:r>
              <a:rPr lang="pl-PL" sz="1800" dirty="0"/>
              <a:t>1973 – 1976 - Studium Doktoranckie, Klinika Chorób Naczyniowych Układu Nerwowego, Instytut Psychiatrii i Neurologii, Warszawa,</a:t>
            </a:r>
          </a:p>
          <a:p>
            <a:pPr marL="0" indent="0">
              <a:buNone/>
            </a:pPr>
            <a:r>
              <a:rPr lang="pl-PL" sz="1800" dirty="0"/>
              <a:t>1976 - 1982 - asystent Zakładu Neuroradiologii, Instytut Psychiatrii </a:t>
            </a:r>
            <a:br>
              <a:rPr lang="pl-PL" sz="1800" dirty="0"/>
            </a:br>
            <a:r>
              <a:rPr lang="pl-PL" sz="1800" dirty="0"/>
              <a:t>i Neurologii, Warszawa, 1978 – obrona pracy doktorskiej pt. "Odoskrzelowe zapalenie płuc jako przyczyna zgonów w udarach”</a:t>
            </a:r>
          </a:p>
          <a:p>
            <a:pPr marL="0" indent="0">
              <a:buNone/>
            </a:pPr>
            <a:r>
              <a:rPr lang="pl-PL" sz="1800" dirty="0"/>
              <a:t>1982 - 1984 - adiunkt, Kliniki Neurologii i Neurochirurgii, Al </a:t>
            </a:r>
            <a:r>
              <a:rPr lang="pl-PL" sz="1800" dirty="0" err="1"/>
              <a:t>Fatah</a:t>
            </a:r>
            <a:r>
              <a:rPr lang="pl-PL" sz="1800" dirty="0"/>
              <a:t> University, </a:t>
            </a:r>
            <a:r>
              <a:rPr lang="pl-PL" sz="1800" dirty="0" err="1"/>
              <a:t>Tripoli</a:t>
            </a:r>
            <a:r>
              <a:rPr lang="pl-PL" sz="1800" dirty="0"/>
              <a:t>, Libia,</a:t>
            </a:r>
          </a:p>
          <a:p>
            <a:pPr marL="0" indent="0">
              <a:buNone/>
            </a:pPr>
            <a:r>
              <a:rPr lang="pl-PL" sz="1800" dirty="0"/>
              <a:t>1985 – 1999 - adiunkt, docent, II Klinika Neurologiczna, Instytut Psychiatrii i Neurologii, Warszawa,</a:t>
            </a:r>
          </a:p>
          <a:p>
            <a:pPr marL="0" indent="0">
              <a:buNone/>
            </a:pPr>
            <a:r>
              <a:rPr lang="pl-PL" sz="1800" dirty="0"/>
              <a:t>1998 - Uzyskanie stopnia doktora habilitowanego nauk medycznych na podstawie pracy „Umieralność i śmiertelność w udarach mózgu. Ocena czynników wpływających na poziom umieralności z powodu udarów mózgu w Polsce”.</a:t>
            </a:r>
          </a:p>
          <a:p>
            <a:pPr marL="0" indent="0">
              <a:buNone/>
            </a:pPr>
            <a:r>
              <a:rPr lang="pl-PL" sz="1800" dirty="0"/>
              <a:t>1999 – 2016 - Kierownik, I Klinika Neurologiczna, Instytut Psychiatrii i Neurologii, Warszawa</a:t>
            </a:r>
          </a:p>
          <a:p>
            <a:pPr marL="0" indent="0">
              <a:buNone/>
            </a:pPr>
            <a:r>
              <a:rPr lang="pl-PL" sz="1800" dirty="0"/>
              <a:t>Była promotorem w 7 przewodach doktorskich</a:t>
            </a:r>
          </a:p>
          <a:p>
            <a:pPr marL="0" indent="0">
              <a:buNone/>
            </a:pPr>
            <a:r>
              <a:rPr lang="pl-PL" sz="1800" dirty="0"/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B5641A19-7FB4-473A-8341-D63A832245A8}"/>
              </a:ext>
            </a:extLst>
          </p:cNvPr>
          <p:cNvSpPr txBox="1"/>
          <p:nvPr/>
        </p:nvSpPr>
        <p:spPr>
          <a:xfrm>
            <a:off x="2262433" y="266978"/>
            <a:ext cx="3959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Prof. dr hab. n. med. Danuta </a:t>
            </a:r>
            <a:r>
              <a:rPr lang="pl-PL" sz="1800" b="1" dirty="0" err="1"/>
              <a:t>Ryglewicz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89358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odzież, mężczyzna, kostium&#10;&#10;Opis wygenerowany automatycznie">
            <a:extLst>
              <a:ext uri="{FF2B5EF4-FFF2-40B4-BE49-F238E27FC236}">
                <a16:creationId xmlns="" xmlns:a16="http://schemas.microsoft.com/office/drawing/2014/main" id="{B69B1EFB-BE85-4B5E-8880-56DDF863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"/>
          <a:stretch/>
        </p:blipFill>
        <p:spPr>
          <a:xfrm>
            <a:off x="28301" y="9439"/>
            <a:ext cx="1803249" cy="2667776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cxnSp>
        <p:nvCxnSpPr>
          <p:cNvPr id="11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8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DCC4F1-A178-428A-90E7-AFF467AA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1" y="886905"/>
            <a:ext cx="9521072" cy="5084189"/>
          </a:xfr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Pełniła funkcję Konsultanta Wojewódzkiego ds. neurologii woj. Mazowieckiego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 latach 2009-2019 pełniła funkcję konsultanta krajowego w dziedzinie neurologii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W latach 2002-2016 była Dyrektorem Instytutu Psychiatrii i Neurologii w Warszawie</a:t>
            </a:r>
          </a:p>
          <a:p>
            <a:pPr marL="0" indent="0">
              <a:buNone/>
            </a:pPr>
            <a:r>
              <a:rPr lang="pl-PL" sz="1800" dirty="0"/>
              <a:t>Przez kilka kadencji była członkiem Zarządu Głównego Polskiego Towarzystwa Neurologicznego jak również Oddziału Warszawskiego PTN</a:t>
            </a:r>
          </a:p>
          <a:p>
            <a:pPr marL="0" indent="0">
              <a:buNone/>
            </a:pPr>
            <a:r>
              <a:rPr lang="pl-PL" sz="1800" dirty="0"/>
              <a:t>Zainteresowania naukowe:</a:t>
            </a:r>
          </a:p>
          <a:p>
            <a:pPr marL="0" indent="0">
              <a:buNone/>
            </a:pPr>
            <a:r>
              <a:rPr lang="pl-PL" sz="1800" dirty="0"/>
              <a:t>-   epidemiologia chorób układu nerwowego,</a:t>
            </a:r>
          </a:p>
          <a:p>
            <a:pPr>
              <a:buFontTx/>
              <a:buChar char="-"/>
            </a:pPr>
            <a:r>
              <a:rPr lang="pl-PL" sz="1800" dirty="0"/>
              <a:t>choroby naczyniowe mózgu</a:t>
            </a:r>
          </a:p>
          <a:p>
            <a:pPr>
              <a:buFontTx/>
              <a:buChar char="-"/>
            </a:pPr>
            <a:r>
              <a:rPr lang="pl-PL" sz="1800" dirty="0"/>
              <a:t>padaczka</a:t>
            </a:r>
          </a:p>
          <a:p>
            <a:pPr>
              <a:buFontTx/>
              <a:buChar char="-"/>
            </a:pPr>
            <a:r>
              <a:rPr lang="pl-PL" sz="1800" dirty="0"/>
              <a:t>otępienie</a:t>
            </a:r>
          </a:p>
          <a:p>
            <a:pPr marL="0" indent="0">
              <a:buNone/>
            </a:pPr>
            <a:r>
              <a:rPr lang="pl-PL" sz="1800" dirty="0" smtClean="0"/>
              <a:t>Była </a:t>
            </a:r>
            <a:r>
              <a:rPr lang="pl-PL" sz="1800" dirty="0"/>
              <a:t>członkiem towarzystw naukowych, jak również komitetów redakcyjnych czasopism </a:t>
            </a:r>
            <a:br>
              <a:rPr lang="pl-PL" sz="1800" dirty="0"/>
            </a:br>
            <a:r>
              <a:rPr lang="pl-PL" sz="1800" dirty="0"/>
              <a:t>polskich i zagranicznych. </a:t>
            </a:r>
          </a:p>
          <a:p>
            <a:pPr marL="0" indent="0">
              <a:buNone/>
            </a:pPr>
            <a:r>
              <a:rPr lang="pl-PL" sz="1800" dirty="0" smtClean="0"/>
              <a:t>Była Autorem </a:t>
            </a:r>
            <a:r>
              <a:rPr lang="pl-PL" sz="1800" dirty="0"/>
              <a:t>ponad </a:t>
            </a:r>
            <a:r>
              <a:rPr lang="pl-PL" sz="1800" dirty="0" smtClean="0"/>
              <a:t>550 publikacji</a:t>
            </a: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024F943-348B-4C7E-B09A-EA016D946184}"/>
              </a:ext>
            </a:extLst>
          </p:cNvPr>
          <p:cNvSpPr txBox="1"/>
          <p:nvPr/>
        </p:nvSpPr>
        <p:spPr>
          <a:xfrm>
            <a:off x="2328421" y="39568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Prof. dr hab. n. med. Danuta </a:t>
            </a:r>
            <a:r>
              <a:rPr lang="pl-PL" sz="1800" b="1" dirty="0" err="1"/>
              <a:t>Ryglewicz</a:t>
            </a:r>
            <a:endParaRPr lang="pl-PL" sz="1800" b="1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406D9C8-0C83-4183-971C-22D34AC65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15193"/>
          <a:stretch/>
        </p:blipFill>
        <p:spPr>
          <a:xfrm>
            <a:off x="10663853" y="4742883"/>
            <a:ext cx="1452881" cy="196827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4418A10-B92C-479C-98B6-8CC9AA78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300" y="-32089"/>
            <a:ext cx="1314188" cy="18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osoba, odzież, mężczyzna, kostium&#10;&#10;Opis wygenerowany automatycznie">
            <a:extLst>
              <a:ext uri="{FF2B5EF4-FFF2-40B4-BE49-F238E27FC236}">
                <a16:creationId xmlns="" xmlns:a16="http://schemas.microsoft.com/office/drawing/2014/main" id="{B69B1EFB-BE85-4B5E-8880-56DDF863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"/>
          <a:stretch/>
        </p:blipFill>
        <p:spPr>
          <a:xfrm>
            <a:off x="20" y="10"/>
            <a:ext cx="1803249" cy="2667776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cxnSp>
        <p:nvCxnSpPr>
          <p:cNvPr id="11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8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DCC4F1-A178-428A-90E7-AFF467AA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81" y="1100219"/>
            <a:ext cx="9521072" cy="4619862"/>
          </a:xfr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Szczególne zasługi Prof. Danuty </a:t>
            </a:r>
            <a:r>
              <a:rPr lang="pl-PL" sz="1800" dirty="0" err="1"/>
              <a:t>Ryglewicz</a:t>
            </a:r>
            <a:r>
              <a:rPr lang="pl-PL" sz="1800" dirty="0"/>
              <a:t> związane są z rozwojem diagnostyki i leczenia chorób naczyniowych mózgu. </a:t>
            </a:r>
          </a:p>
          <a:p>
            <a:pPr marL="0" indent="0">
              <a:buNone/>
            </a:pPr>
            <a:r>
              <a:rPr lang="pl-PL" sz="1800" dirty="0"/>
              <a:t>Jej badania epidemiologiczne stanowiły podstawę do opracowania Narodowych Programów Profilaktyki i Leczenia Chorób Naczyniowych Mózgu, a następnie założeń działania w ramach programu POLKARD. Jej działalność w sposób istotny przyczyniła się do rozwoju Sieci Oddziałów Udarowych. </a:t>
            </a:r>
          </a:p>
          <a:p>
            <a:pPr marL="0" indent="0">
              <a:buNone/>
            </a:pPr>
            <a:r>
              <a:rPr lang="pl-PL" sz="1800" dirty="0"/>
              <a:t>Jako konsultant krajowy w zakresie neurologii brała aktywny udział w opracowaniu zasad realizowania procedur medycznych oraz w wdrażaniu nowoczesnych metod leczenia udarów mózgu, padaczki i otępienia. </a:t>
            </a:r>
          </a:p>
          <a:p>
            <a:pPr marL="0" indent="0">
              <a:buNone/>
            </a:pPr>
            <a:r>
              <a:rPr lang="pl-PL" sz="1800" dirty="0"/>
              <a:t>W Instytucie stworzyła nowoczesną pracownię i pododdział diagnostyki i leczenia padaczki lekoopornej.</a:t>
            </a:r>
          </a:p>
          <a:p>
            <a:pPr marL="0" indent="0">
              <a:buNone/>
            </a:pPr>
            <a:r>
              <a:rPr lang="pl-PL" sz="1800" dirty="0"/>
              <a:t>Podczas jej pracy konsultanta krajowego wprowadzone zostało wiele nowych metod terapeutycznych, w szczególności w stwardnieniu rozsianym.</a:t>
            </a:r>
          </a:p>
          <a:p>
            <a:pPr marL="0" indent="0">
              <a:buNone/>
            </a:pPr>
            <a:r>
              <a:rPr lang="pl-PL" sz="1800" dirty="0" smtClean="0"/>
              <a:t>Była </a:t>
            </a:r>
            <a:r>
              <a:rPr lang="pl-PL" sz="1800" dirty="0"/>
              <a:t>inicjatorką wielu projektów naukowych, konferencji szkoleniowych. Przez wiele lat aktywnie uczestniczyła w szkoleniu kolejnych pokoleń neurologów. 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C4B93BA5-7D08-4931-B69F-712A57A205C0}"/>
              </a:ext>
            </a:extLst>
          </p:cNvPr>
          <p:cNvSpPr txBox="1"/>
          <p:nvPr/>
        </p:nvSpPr>
        <p:spPr>
          <a:xfrm>
            <a:off x="2328421" y="39568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/>
              <a:t>Prof. dr hab. n. med. Danuta </a:t>
            </a:r>
            <a:r>
              <a:rPr lang="pl-PL" sz="1800" b="1" dirty="0" err="1"/>
              <a:t>Ryglewicz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64879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319</Words>
  <Application>Microsoft Office PowerPoint</Application>
  <PresentationFormat>Niestandardowy</PresentationFormat>
  <Paragraphs>33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ala</dc:creator>
  <cp:lastModifiedBy>Halina Sienkiewicz-Jarosz</cp:lastModifiedBy>
  <cp:revision>13</cp:revision>
  <dcterms:created xsi:type="dcterms:W3CDTF">2021-09-08T20:25:50Z</dcterms:created>
  <dcterms:modified xsi:type="dcterms:W3CDTF">2025-05-19T05:48:26Z</dcterms:modified>
</cp:coreProperties>
</file>