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94" r:id="rId5"/>
    <p:sldId id="262" r:id="rId6"/>
    <p:sldId id="258" r:id="rId7"/>
    <p:sldId id="263" r:id="rId8"/>
    <p:sldId id="272" r:id="rId9"/>
    <p:sldId id="271" r:id="rId10"/>
    <p:sldId id="279" r:id="rId11"/>
    <p:sldId id="282" r:id="rId12"/>
    <p:sldId id="281" r:id="rId13"/>
    <p:sldId id="270" r:id="rId14"/>
    <p:sldId id="278" r:id="rId15"/>
    <p:sldId id="265" r:id="rId16"/>
    <p:sldId id="276" r:id="rId17"/>
    <p:sldId id="275" r:id="rId18"/>
    <p:sldId id="274" r:id="rId19"/>
    <p:sldId id="273" r:id="rId20"/>
    <p:sldId id="285" r:id="rId21"/>
    <p:sldId id="293" r:id="rId22"/>
    <p:sldId id="284" r:id="rId23"/>
    <p:sldId id="289" r:id="rId24"/>
    <p:sldId id="287" r:id="rId25"/>
    <p:sldId id="291" r:id="rId26"/>
    <p:sldId id="288" r:id="rId27"/>
    <p:sldId id="260" r:id="rId28"/>
    <p:sldId id="283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tolarczyk\Desktop\20210415_PJNNS%20analys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PJNNS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'WoS data'!$N$1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data'!$M$2:$M$3</c:f>
              <c:strCache>
                <c:ptCount val="2"/>
                <c:pt idx="0">
                  <c:v>all papers</c:v>
                </c:pt>
                <c:pt idx="1">
                  <c:v>open access</c:v>
                </c:pt>
              </c:strCache>
            </c:strRef>
          </c:cat>
          <c:val>
            <c:numRef>
              <c:f>'WoS data'!$N$2:$N$3</c:f>
              <c:numCache>
                <c:formatCode>General</c:formatCode>
                <c:ptCount val="2"/>
                <c:pt idx="0">
                  <c:v>76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0-4302-A325-357895290951}"/>
            </c:ext>
          </c:extLst>
        </c:ser>
        <c:ser>
          <c:idx val="1"/>
          <c:order val="1"/>
          <c:tx>
            <c:strRef>
              <c:f>'WoS data'!$O$1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data'!$M$2:$M$3</c:f>
              <c:strCache>
                <c:ptCount val="2"/>
                <c:pt idx="0">
                  <c:v>all papers</c:v>
                </c:pt>
                <c:pt idx="1">
                  <c:v>open access</c:v>
                </c:pt>
              </c:strCache>
            </c:strRef>
          </c:cat>
          <c:val>
            <c:numRef>
              <c:f>'WoS data'!$O$2:$O$3</c:f>
              <c:numCache>
                <c:formatCode>General</c:formatCode>
                <c:ptCount val="2"/>
                <c:pt idx="0">
                  <c:v>93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A0-4302-A325-35789529095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32110360"/>
        <c:axId val="632116920"/>
      </c:barChart>
      <c:catAx>
        <c:axId val="63211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2116920"/>
        <c:crosses val="autoZero"/>
        <c:auto val="1"/>
        <c:lblAlgn val="ctr"/>
        <c:lblOffset val="100"/>
        <c:noMultiLvlLbl val="0"/>
      </c:catAx>
      <c:valAx>
        <c:axId val="632116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211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PJNNS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'OJS 2019 - 2020'!$B$19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'OJS 2019 - 2020'!$A$20:$A$21</c:f>
              <c:strCache>
                <c:ptCount val="2"/>
                <c:pt idx="0">
                  <c:v>number of active reviewers (at least one review round)</c:v>
                </c:pt>
                <c:pt idx="1">
                  <c:v>number of reviewed manuscripts (assignement in the same year)</c:v>
                </c:pt>
              </c:strCache>
            </c:strRef>
          </c:cat>
          <c:val>
            <c:numRef>
              <c:f>'OJS 2019 - 2020'!$B$20:$B$21</c:f>
              <c:numCache>
                <c:formatCode>General</c:formatCode>
                <c:ptCount val="2"/>
                <c:pt idx="0">
                  <c:v>133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2-4DAD-A28B-01C0F2DCD56B}"/>
            </c:ext>
          </c:extLst>
        </c:ser>
        <c:ser>
          <c:idx val="1"/>
          <c:order val="1"/>
          <c:tx>
            <c:strRef>
              <c:f>'OJS 2019 - 2020'!$C$19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'OJS 2019 - 2020'!$A$20:$A$21</c:f>
              <c:strCache>
                <c:ptCount val="2"/>
                <c:pt idx="0">
                  <c:v>number of active reviewers (at least one review round)</c:v>
                </c:pt>
                <c:pt idx="1">
                  <c:v>number of reviewed manuscripts (assignement in the same year)</c:v>
                </c:pt>
              </c:strCache>
            </c:strRef>
          </c:cat>
          <c:val>
            <c:numRef>
              <c:f>'OJS 2019 - 2020'!$C$20:$C$21</c:f>
              <c:numCache>
                <c:formatCode>General</c:formatCode>
                <c:ptCount val="2"/>
                <c:pt idx="0">
                  <c:v>176</c:v>
                </c:pt>
                <c:pt idx="1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2-4DAD-A28B-01C0F2DCD5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4203696"/>
        <c:axId val="544206648"/>
      </c:barChart>
      <c:catAx>
        <c:axId val="54420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4206648"/>
        <c:crosses val="autoZero"/>
        <c:auto val="1"/>
        <c:lblAlgn val="ctr"/>
        <c:lblOffset val="100"/>
        <c:noMultiLvlLbl val="0"/>
      </c:catAx>
      <c:valAx>
        <c:axId val="544206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420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PJNNS - no of papers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'WoS data'!$I$1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data'!$H$2</c:f>
              <c:strCache>
                <c:ptCount val="1"/>
                <c:pt idx="0">
                  <c:v>all papers</c:v>
                </c:pt>
              </c:strCache>
            </c:strRef>
          </c:cat>
          <c:val>
            <c:numRef>
              <c:f>'WoS data'!$I$2</c:f>
              <c:numCache>
                <c:formatCode>General</c:formatCode>
                <c:ptCount val="1"/>
                <c:pt idx="0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B8-40BD-9C09-D0A761E69B76}"/>
            </c:ext>
          </c:extLst>
        </c:ser>
        <c:ser>
          <c:idx val="1"/>
          <c:order val="1"/>
          <c:tx>
            <c:strRef>
              <c:f>'WoS data'!$J$1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data'!$H$2</c:f>
              <c:strCache>
                <c:ptCount val="1"/>
                <c:pt idx="0">
                  <c:v>all papers</c:v>
                </c:pt>
              </c:strCache>
            </c:strRef>
          </c:cat>
          <c:val>
            <c:numRef>
              <c:f>'WoS data'!$J$2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B8-40BD-9C09-D0A761E69B76}"/>
            </c:ext>
          </c:extLst>
        </c:ser>
        <c:ser>
          <c:idx val="2"/>
          <c:order val="2"/>
          <c:tx>
            <c:strRef>
              <c:f>'WoS data'!$M$1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data'!$H$2</c:f>
              <c:strCache>
                <c:ptCount val="1"/>
                <c:pt idx="0">
                  <c:v>all papers</c:v>
                </c:pt>
              </c:strCache>
            </c:strRef>
          </c:cat>
          <c:val>
            <c:numRef>
              <c:f>'WoS data'!$M$2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B8-40BD-9C09-D0A761E69B7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8077368"/>
        <c:axId val="598076712"/>
      </c:barChart>
      <c:catAx>
        <c:axId val="59807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8076712"/>
        <c:crosses val="autoZero"/>
        <c:auto val="1"/>
        <c:lblAlgn val="ctr"/>
        <c:lblOffset val="100"/>
        <c:noMultiLvlLbl val="0"/>
      </c:catAx>
      <c:valAx>
        <c:axId val="5980767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8077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PJJNS - papers origin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'WoS data'!$I$4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data'!$H$5:$H$6</c:f>
              <c:strCache>
                <c:ptCount val="2"/>
                <c:pt idx="0">
                  <c:v>Poland</c:v>
                </c:pt>
                <c:pt idx="1">
                  <c:v>Other</c:v>
                </c:pt>
              </c:strCache>
            </c:strRef>
          </c:cat>
          <c:val>
            <c:numRef>
              <c:f>'WoS data'!$I$5:$I$6</c:f>
              <c:numCache>
                <c:formatCode>General</c:formatCode>
                <c:ptCount val="2"/>
                <c:pt idx="0">
                  <c:v>69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E-4F8A-9354-1616D637A65D}"/>
            </c:ext>
          </c:extLst>
        </c:ser>
        <c:ser>
          <c:idx val="1"/>
          <c:order val="1"/>
          <c:tx>
            <c:strRef>
              <c:f>'WoS data'!$J$4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data'!$H$5:$H$6</c:f>
              <c:strCache>
                <c:ptCount val="2"/>
                <c:pt idx="0">
                  <c:v>Poland</c:v>
                </c:pt>
                <c:pt idx="1">
                  <c:v>Other</c:v>
                </c:pt>
              </c:strCache>
            </c:strRef>
          </c:cat>
          <c:val>
            <c:numRef>
              <c:f>'WoS data'!$J$5:$J$6</c:f>
              <c:numCache>
                <c:formatCode>General</c:formatCode>
                <c:ptCount val="2"/>
                <c:pt idx="0">
                  <c:v>52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E-4F8A-9354-1616D637A65D}"/>
            </c:ext>
          </c:extLst>
        </c:ser>
        <c:ser>
          <c:idx val="2"/>
          <c:order val="2"/>
          <c:tx>
            <c:strRef>
              <c:f>'WoS data'!$M$4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data'!$H$5:$H$6</c:f>
              <c:strCache>
                <c:ptCount val="2"/>
                <c:pt idx="0">
                  <c:v>Poland</c:v>
                </c:pt>
                <c:pt idx="1">
                  <c:v>Other</c:v>
                </c:pt>
              </c:strCache>
            </c:strRef>
          </c:cat>
          <c:val>
            <c:numRef>
              <c:f>'WoS data'!$M$5:$M$6</c:f>
              <c:numCache>
                <c:formatCode>General</c:formatCode>
                <c:ptCount val="2"/>
                <c:pt idx="0">
                  <c:v>66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1E-4F8A-9354-1616D637A6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85713160"/>
        <c:axId val="585712504"/>
      </c:barChart>
      <c:catAx>
        <c:axId val="58571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5712504"/>
        <c:crosses val="autoZero"/>
        <c:auto val="1"/>
        <c:lblAlgn val="ctr"/>
        <c:lblOffset val="100"/>
        <c:noMultiLvlLbl val="0"/>
      </c:catAx>
      <c:valAx>
        <c:axId val="5857125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571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/>
              <a:t>PJNNS - no of items published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'WoS data'!$B$1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'WoS data'!$A$2:$A$11</c:f>
              <c:strCache>
                <c:ptCount val="10"/>
                <c:pt idx="0">
                  <c:v>Editorials</c:v>
                </c:pt>
                <c:pt idx="1">
                  <c:v>Invited Editorials</c:v>
                </c:pt>
                <c:pt idx="2">
                  <c:v>Reviews</c:v>
                </c:pt>
                <c:pt idx="3">
                  <c:v>Invited Reviews</c:v>
                </c:pt>
                <c:pt idx="4">
                  <c:v>Short communications</c:v>
                </c:pt>
                <c:pt idx="5">
                  <c:v>Original papers</c:v>
                </c:pt>
                <c:pt idx="6">
                  <c:v>Guidelines</c:v>
                </c:pt>
                <c:pt idx="7">
                  <c:v>Letters &amp; responses</c:v>
                </c:pt>
                <c:pt idx="8">
                  <c:v>Case reports</c:v>
                </c:pt>
                <c:pt idx="9">
                  <c:v>Total</c:v>
                </c:pt>
              </c:strCache>
            </c:strRef>
          </c:cat>
          <c:val>
            <c:numRef>
              <c:f>'WoS data'!$B$2:$B$11</c:f>
              <c:numCache>
                <c:formatCode>General</c:formatCode>
                <c:ptCount val="10"/>
                <c:pt idx="0">
                  <c:v>4</c:v>
                </c:pt>
                <c:pt idx="1">
                  <c:v>1</c:v>
                </c:pt>
                <c:pt idx="2">
                  <c:v>21</c:v>
                </c:pt>
                <c:pt idx="3">
                  <c:v>0</c:v>
                </c:pt>
                <c:pt idx="4">
                  <c:v>4</c:v>
                </c:pt>
                <c:pt idx="5">
                  <c:v>62</c:v>
                </c:pt>
                <c:pt idx="6">
                  <c:v>2</c:v>
                </c:pt>
                <c:pt idx="7">
                  <c:v>10</c:v>
                </c:pt>
                <c:pt idx="8">
                  <c:v>22</c:v>
                </c:pt>
                <c:pt idx="9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B-4D84-8B76-D420106C8C62}"/>
            </c:ext>
          </c:extLst>
        </c:ser>
        <c:ser>
          <c:idx val="1"/>
          <c:order val="1"/>
          <c:tx>
            <c:strRef>
              <c:f>'WoS data'!$C$1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'WoS data'!$A$2:$A$11</c:f>
              <c:strCache>
                <c:ptCount val="10"/>
                <c:pt idx="0">
                  <c:v>Editorials</c:v>
                </c:pt>
                <c:pt idx="1">
                  <c:v>Invited Editorials</c:v>
                </c:pt>
                <c:pt idx="2">
                  <c:v>Reviews</c:v>
                </c:pt>
                <c:pt idx="3">
                  <c:v>Invited Reviews</c:v>
                </c:pt>
                <c:pt idx="4">
                  <c:v>Short communications</c:v>
                </c:pt>
                <c:pt idx="5">
                  <c:v>Original papers</c:v>
                </c:pt>
                <c:pt idx="6">
                  <c:v>Guidelines</c:v>
                </c:pt>
                <c:pt idx="7">
                  <c:v>Letters &amp; responses</c:v>
                </c:pt>
                <c:pt idx="8">
                  <c:v>Case reports</c:v>
                </c:pt>
                <c:pt idx="9">
                  <c:v>Total</c:v>
                </c:pt>
              </c:strCache>
            </c:strRef>
          </c:cat>
          <c:val>
            <c:numRef>
              <c:f>'WoS data'!$C$2:$C$11</c:f>
              <c:numCache>
                <c:formatCode>General</c:formatCode>
                <c:ptCount val="10"/>
                <c:pt idx="0">
                  <c:v>5</c:v>
                </c:pt>
                <c:pt idx="1">
                  <c:v>3</c:v>
                </c:pt>
                <c:pt idx="2">
                  <c:v>9</c:v>
                </c:pt>
                <c:pt idx="3">
                  <c:v>5</c:v>
                </c:pt>
                <c:pt idx="4">
                  <c:v>2</c:v>
                </c:pt>
                <c:pt idx="5">
                  <c:v>47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4B-4D84-8B76-D420106C8C62}"/>
            </c:ext>
          </c:extLst>
        </c:ser>
        <c:ser>
          <c:idx val="2"/>
          <c:order val="2"/>
          <c:tx>
            <c:strRef>
              <c:f>'WoS data'!$D$1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'WoS data'!$A$2:$A$11</c:f>
              <c:strCache>
                <c:ptCount val="10"/>
                <c:pt idx="0">
                  <c:v>Editorials</c:v>
                </c:pt>
                <c:pt idx="1">
                  <c:v>Invited Editorials</c:v>
                </c:pt>
                <c:pt idx="2">
                  <c:v>Reviews</c:v>
                </c:pt>
                <c:pt idx="3">
                  <c:v>Invited Reviews</c:v>
                </c:pt>
                <c:pt idx="4">
                  <c:v>Short communications</c:v>
                </c:pt>
                <c:pt idx="5">
                  <c:v>Original papers</c:v>
                </c:pt>
                <c:pt idx="6">
                  <c:v>Guidelines</c:v>
                </c:pt>
                <c:pt idx="7">
                  <c:v>Letters &amp; responses</c:v>
                </c:pt>
                <c:pt idx="8">
                  <c:v>Case reports</c:v>
                </c:pt>
                <c:pt idx="9">
                  <c:v>Total</c:v>
                </c:pt>
              </c:strCache>
            </c:strRef>
          </c:cat>
          <c:val>
            <c:numRef>
              <c:f>'WoS data'!$D$2:$D$11</c:f>
              <c:numCache>
                <c:formatCode>General</c:formatCode>
                <c:ptCount val="10"/>
                <c:pt idx="0">
                  <c:v>7</c:v>
                </c:pt>
                <c:pt idx="1">
                  <c:v>8</c:v>
                </c:pt>
                <c:pt idx="2">
                  <c:v>15</c:v>
                </c:pt>
                <c:pt idx="3">
                  <c:v>6</c:v>
                </c:pt>
                <c:pt idx="4">
                  <c:v>3</c:v>
                </c:pt>
                <c:pt idx="5">
                  <c:v>39</c:v>
                </c:pt>
                <c:pt idx="6">
                  <c:v>2</c:v>
                </c:pt>
                <c:pt idx="7">
                  <c:v>13</c:v>
                </c:pt>
                <c:pt idx="8">
                  <c:v>0</c:v>
                </c:pt>
                <c:pt idx="9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4B-4D84-8B76-D420106C8C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51954888"/>
        <c:axId val="651950624"/>
      </c:barChart>
      <c:catAx>
        <c:axId val="651954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1950624"/>
        <c:crosses val="autoZero"/>
        <c:auto val="1"/>
        <c:lblAlgn val="ctr"/>
        <c:lblOffset val="100"/>
        <c:noMultiLvlLbl val="0"/>
      </c:catAx>
      <c:valAx>
        <c:axId val="65195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1954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PJNNS 2018 - 2020 </a:t>
            </a:r>
            <a:r>
              <a:rPr lang="en-US" sz="1400"/>
              <a:t>average citation / item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'WoS data'!$A$44</c:f>
              <c:strCache>
                <c:ptCount val="1"/>
                <c:pt idx="0">
                  <c:v>average citation / item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data'!$B$43:$M$43</c:f>
              <c:strCache>
                <c:ptCount val="12"/>
                <c:pt idx="0">
                  <c:v>Editorials</c:v>
                </c:pt>
                <c:pt idx="1">
                  <c:v>Invited Editorials</c:v>
                </c:pt>
                <c:pt idx="2">
                  <c:v>Reviews</c:v>
                </c:pt>
                <c:pt idx="3">
                  <c:v>Invited Reviews</c:v>
                </c:pt>
                <c:pt idx="4">
                  <c:v>Short communications</c:v>
                </c:pt>
                <c:pt idx="5">
                  <c:v>Original papers</c:v>
                </c:pt>
                <c:pt idx="6">
                  <c:v>Guidelines</c:v>
                </c:pt>
                <c:pt idx="7">
                  <c:v>Letters &amp; responses</c:v>
                </c:pt>
                <c:pt idx="8">
                  <c:v>Case reports</c:v>
                </c:pt>
                <c:pt idx="9">
                  <c:v>Poland</c:v>
                </c:pt>
                <c:pt idx="10">
                  <c:v>Other</c:v>
                </c:pt>
                <c:pt idx="11">
                  <c:v>all</c:v>
                </c:pt>
              </c:strCache>
            </c:strRef>
          </c:cat>
          <c:val>
            <c:numRef>
              <c:f>'WoS data'!$B$44:$M$44</c:f>
              <c:numCache>
                <c:formatCode>0.00</c:formatCode>
                <c:ptCount val="12"/>
                <c:pt idx="0">
                  <c:v>0.8125</c:v>
                </c:pt>
                <c:pt idx="1">
                  <c:v>0.83333333333333337</c:v>
                </c:pt>
                <c:pt idx="2">
                  <c:v>3.2</c:v>
                </c:pt>
                <c:pt idx="3">
                  <c:v>1.5454545454545454</c:v>
                </c:pt>
                <c:pt idx="4">
                  <c:v>2.5555555555555554</c:v>
                </c:pt>
                <c:pt idx="5">
                  <c:v>2.0878378378378377</c:v>
                </c:pt>
                <c:pt idx="6">
                  <c:v>2.25</c:v>
                </c:pt>
                <c:pt idx="7">
                  <c:v>1.6071428571428572</c:v>
                </c:pt>
                <c:pt idx="8">
                  <c:v>1.2727272727272727</c:v>
                </c:pt>
                <c:pt idx="9">
                  <c:v>1.7540106951871657</c:v>
                </c:pt>
                <c:pt idx="10">
                  <c:v>2.5</c:v>
                </c:pt>
                <c:pt idx="11">
                  <c:v>2.0271186440677966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C-4A6D-94EC-A2B90180B9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7488960"/>
        <c:axId val="601408688"/>
      </c:barChart>
      <c:catAx>
        <c:axId val="407488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1408688"/>
        <c:crosses val="autoZero"/>
        <c:auto val="1"/>
        <c:lblAlgn val="ctr"/>
        <c:lblOffset val="100"/>
        <c:noMultiLvlLbl val="0"/>
      </c:catAx>
      <c:valAx>
        <c:axId val="6014086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748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PJNNS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'WoS data'!$I$26</c:f>
              <c:strCache>
                <c:ptCount val="1"/>
                <c:pt idx="0">
                  <c:v>published in 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data'!$H$27:$H$28</c:f>
              <c:strCache>
                <c:ptCount val="2"/>
                <c:pt idx="0">
                  <c:v>paper not cited after one year</c:v>
                </c:pt>
                <c:pt idx="1">
                  <c:v>% </c:v>
                </c:pt>
              </c:strCache>
            </c:strRef>
          </c:cat>
          <c:val>
            <c:numRef>
              <c:f>'WoS data'!$I$27:$I$28</c:f>
              <c:numCache>
                <c:formatCode>0%</c:formatCode>
                <c:ptCount val="2"/>
                <c:pt idx="0" formatCode="General">
                  <c:v>54</c:v>
                </c:pt>
                <c:pt idx="1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A-40C0-B36D-5CD078DEEA26}"/>
            </c:ext>
          </c:extLst>
        </c:ser>
        <c:ser>
          <c:idx val="1"/>
          <c:order val="1"/>
          <c:tx>
            <c:strRef>
              <c:f>'WoS data'!$J$26</c:f>
              <c:strCache>
                <c:ptCount val="1"/>
                <c:pt idx="0">
                  <c:v>published in 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data'!$H$27:$H$28</c:f>
              <c:strCache>
                <c:ptCount val="2"/>
                <c:pt idx="0">
                  <c:v>paper not cited after one year</c:v>
                </c:pt>
                <c:pt idx="1">
                  <c:v>% </c:v>
                </c:pt>
              </c:strCache>
            </c:strRef>
          </c:cat>
          <c:val>
            <c:numRef>
              <c:f>'WoS data'!$J$27:$J$28</c:f>
              <c:numCache>
                <c:formatCode>0%</c:formatCode>
                <c:ptCount val="2"/>
                <c:pt idx="0" formatCode="General">
                  <c:v>26</c:v>
                </c:pt>
                <c:pt idx="1">
                  <c:v>0.34210526315789475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AA-40C0-B36D-5CD078DEEA26}"/>
            </c:ext>
          </c:extLst>
        </c:ser>
        <c:ser>
          <c:idx val="2"/>
          <c:order val="2"/>
          <c:tx>
            <c:strRef>
              <c:f>'WoS data'!$K$26</c:f>
              <c:strCache>
                <c:ptCount val="1"/>
                <c:pt idx="0">
                  <c:v>published in 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'WoS data'!$H$27:$H$28</c:f>
              <c:strCache>
                <c:ptCount val="2"/>
                <c:pt idx="0">
                  <c:v>paper not cited after one year</c:v>
                </c:pt>
                <c:pt idx="1">
                  <c:v>% </c:v>
                </c:pt>
              </c:strCache>
            </c:strRef>
          </c:cat>
          <c:val>
            <c:numRef>
              <c:f>'WoS data'!$K$27:$K$28</c:f>
              <c:numCache>
                <c:formatCode>0%</c:formatCode>
                <c:ptCount val="2"/>
                <c:pt idx="0" formatCode="General">
                  <c:v>50</c:v>
                </c:pt>
                <c:pt idx="1">
                  <c:v>0.5376344086021505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AA-40C0-B36D-5CD078DEEA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83370656"/>
        <c:axId val="583373936"/>
      </c:barChart>
      <c:catAx>
        <c:axId val="58337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3373936"/>
        <c:crosses val="autoZero"/>
        <c:auto val="1"/>
        <c:lblAlgn val="ctr"/>
        <c:lblOffset val="100"/>
        <c:noMultiLvlLbl val="0"/>
      </c:catAx>
      <c:valAx>
        <c:axId val="5833739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337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PJNNS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'OJS 2019 - 2020'!$B$3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'OJS 2019 - 2020'!$A$4</c:f>
              <c:strCache>
                <c:ptCount val="1"/>
                <c:pt idx="0">
                  <c:v>number of submissions</c:v>
                </c:pt>
              </c:strCache>
            </c:strRef>
          </c:cat>
          <c:val>
            <c:numRef>
              <c:f>'OJS 2019 - 2020'!$B$4</c:f>
              <c:numCache>
                <c:formatCode>General</c:formatCode>
                <c:ptCount val="1"/>
                <c:pt idx="0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1-4DA6-AFAF-591EDD98F6B3}"/>
            </c:ext>
          </c:extLst>
        </c:ser>
        <c:ser>
          <c:idx val="1"/>
          <c:order val="1"/>
          <c:tx>
            <c:strRef>
              <c:f>'OJS 2019 - 2020'!$C$3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'OJS 2019 - 2020'!$A$4</c:f>
              <c:strCache>
                <c:ptCount val="1"/>
                <c:pt idx="0">
                  <c:v>number of submissions</c:v>
                </c:pt>
              </c:strCache>
            </c:strRef>
          </c:cat>
          <c:val>
            <c:numRef>
              <c:f>'OJS 2019 - 2020'!$C$4</c:f>
              <c:numCache>
                <c:formatCode>General</c:formatCode>
                <c:ptCount val="1"/>
                <c:pt idx="0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1-4DA6-AFAF-591EDD98F6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2651896"/>
        <c:axId val="592649600"/>
      </c:barChart>
      <c:catAx>
        <c:axId val="59265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2649600"/>
        <c:crosses val="autoZero"/>
        <c:auto val="1"/>
        <c:lblAlgn val="ctr"/>
        <c:lblOffset val="100"/>
        <c:noMultiLvlLbl val="0"/>
      </c:catAx>
      <c:valAx>
        <c:axId val="5926496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265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PJNNS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'OJS 2019 - 2020'!$A$23</c:f>
              <c:strCache>
                <c:ptCount val="1"/>
                <c:pt idx="0">
                  <c:v>number of manuscripts accepted for publication (submitted in same year)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2019 - 2020'!$B$22:$C$22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2019 - 2020'!$B$23:$C$23</c:f>
              <c:numCache>
                <c:formatCode>General</c:formatCode>
                <c:ptCount val="2"/>
                <c:pt idx="0">
                  <c:v>99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E-4E76-B0BD-519DF1E26243}"/>
            </c:ext>
          </c:extLst>
        </c:ser>
        <c:ser>
          <c:idx val="1"/>
          <c:order val="1"/>
          <c:tx>
            <c:strRef>
              <c:f>'OJS 2019 - 2020'!$A$24</c:f>
              <c:strCache>
                <c:ptCount val="1"/>
                <c:pt idx="0">
                  <c:v>post review acceptance for publication (submitted in same year)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2019 - 2020'!$B$22:$C$22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2019 - 2020'!$B$24:$C$24</c:f>
              <c:numCache>
                <c:formatCode>General</c:formatCode>
                <c:ptCount val="2"/>
                <c:pt idx="0">
                  <c:v>67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1E-4E76-B0BD-519DF1E26243}"/>
            </c:ext>
          </c:extLst>
        </c:ser>
        <c:ser>
          <c:idx val="2"/>
          <c:order val="2"/>
          <c:tx>
            <c:strRef>
              <c:f>'OJS 2019 - 2020'!$A$25</c:f>
              <c:strCache>
                <c:ptCount val="1"/>
                <c:pt idx="0">
                  <c:v>desk acceptance for publication (submitted in same year)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2019 - 2020'!$B$22:$C$22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2019 - 2020'!$B$25:$C$25</c:f>
              <c:numCache>
                <c:formatCode>General</c:formatCode>
                <c:ptCount val="2"/>
                <c:pt idx="0">
                  <c:v>32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1E-4E76-B0BD-519DF1E262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0669888"/>
        <c:axId val="670665296"/>
      </c:barChart>
      <c:catAx>
        <c:axId val="67066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0665296"/>
        <c:crosses val="autoZero"/>
        <c:auto val="1"/>
        <c:lblAlgn val="ctr"/>
        <c:lblOffset val="100"/>
        <c:noMultiLvlLbl val="0"/>
      </c:catAx>
      <c:valAx>
        <c:axId val="6706652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066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PJNNS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'OJS 2019 - 2020'!$A$28</c:f>
              <c:strCache>
                <c:ptCount val="1"/>
                <c:pt idx="0">
                  <c:v>number of rejected manuscripts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2019 - 2020'!$B$27:$C$27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2019 - 2020'!$B$28:$C$28</c:f>
              <c:numCache>
                <c:formatCode>General</c:formatCode>
                <c:ptCount val="2"/>
                <c:pt idx="0">
                  <c:v>118</c:v>
                </c:pt>
                <c:pt idx="1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0-46FE-AF20-FBF9C9B4B69B}"/>
            </c:ext>
          </c:extLst>
        </c:ser>
        <c:ser>
          <c:idx val="1"/>
          <c:order val="1"/>
          <c:tx>
            <c:strRef>
              <c:f>'OJS 2019 - 2020'!$A$29</c:f>
              <c:strCache>
                <c:ptCount val="1"/>
                <c:pt idx="0">
                  <c:v>desk rejection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2019 - 2020'!$B$27:$C$27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2019 - 2020'!$B$29:$C$29</c:f>
              <c:numCache>
                <c:formatCode>General</c:formatCode>
                <c:ptCount val="2"/>
                <c:pt idx="0">
                  <c:v>74</c:v>
                </c:pt>
                <c:pt idx="1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A0-46FE-AF20-FBF9C9B4B69B}"/>
            </c:ext>
          </c:extLst>
        </c:ser>
        <c:ser>
          <c:idx val="2"/>
          <c:order val="2"/>
          <c:tx>
            <c:strRef>
              <c:f>'OJS 2019 - 2020'!$A$30</c:f>
              <c:strCache>
                <c:ptCount val="1"/>
                <c:pt idx="0">
                  <c:v>review rejection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2019 - 2020'!$B$27:$C$27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2019 - 2020'!$B$30:$C$30</c:f>
              <c:numCache>
                <c:formatCode>General</c:formatCode>
                <c:ptCount val="2"/>
                <c:pt idx="0">
                  <c:v>44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A0-46FE-AF20-FBF9C9B4B69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3710424"/>
        <c:axId val="673711408"/>
      </c:barChart>
      <c:catAx>
        <c:axId val="67371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3711408"/>
        <c:crosses val="autoZero"/>
        <c:auto val="1"/>
        <c:lblAlgn val="ctr"/>
        <c:lblOffset val="100"/>
        <c:noMultiLvlLbl val="0"/>
      </c:catAx>
      <c:valAx>
        <c:axId val="6737114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371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PJNNS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'OJS 2019 - 2020'!$A$34</c:f>
              <c:strCache>
                <c:ptCount val="1"/>
                <c:pt idx="0">
                  <c:v>rejection rate (%)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2019 - 2020'!$B$33:$C$33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2019 - 2020'!$B$34:$C$34</c:f>
              <c:numCache>
                <c:formatCode>0%</c:formatCode>
                <c:ptCount val="2"/>
                <c:pt idx="0">
                  <c:v>0.52914798206278024</c:v>
                </c:pt>
                <c:pt idx="1">
                  <c:v>0.64970059880239517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1-4630-BBF4-78144C972773}"/>
            </c:ext>
          </c:extLst>
        </c:ser>
        <c:ser>
          <c:idx val="1"/>
          <c:order val="1"/>
          <c:tx>
            <c:strRef>
              <c:f>'OJS 2019 - 2020'!$A$35</c:f>
              <c:strCache>
                <c:ptCount val="1"/>
                <c:pt idx="0">
                  <c:v>% of desk rejection of all rejections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2019 - 2020'!$B$33:$C$33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2019 - 2020'!$B$35:$C$35</c:f>
              <c:numCache>
                <c:formatCode>0%</c:formatCode>
                <c:ptCount val="2"/>
                <c:pt idx="0">
                  <c:v>0.6271186440677966</c:v>
                </c:pt>
                <c:pt idx="1">
                  <c:v>0.75115207373271886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1-4630-BBF4-78144C972773}"/>
            </c:ext>
          </c:extLst>
        </c:ser>
        <c:ser>
          <c:idx val="2"/>
          <c:order val="2"/>
          <c:tx>
            <c:strRef>
              <c:f>'OJS 2019 - 2020'!$A$36</c:f>
              <c:strCache>
                <c:ptCount val="1"/>
                <c:pt idx="0">
                  <c:v>% of review rejection of all rejections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2019 - 2020'!$B$33:$C$33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2019 - 2020'!$B$36:$C$36</c:f>
              <c:numCache>
                <c:formatCode>0%</c:formatCode>
                <c:ptCount val="2"/>
                <c:pt idx="0">
                  <c:v>0.3728813559322034</c:v>
                </c:pt>
                <c:pt idx="1">
                  <c:v>0.24884792626728111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41-4630-BBF4-78144C9727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4197112"/>
        <c:axId val="674197440"/>
      </c:barChart>
      <c:catAx>
        <c:axId val="67419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4197440"/>
        <c:crosses val="autoZero"/>
        <c:auto val="1"/>
        <c:lblAlgn val="ctr"/>
        <c:lblOffset val="100"/>
        <c:noMultiLvlLbl val="0"/>
      </c:catAx>
      <c:valAx>
        <c:axId val="6741974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7419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/>
              <a:t>PJNNS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'OJS 2019 - 2020'!$B$38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'OJS 2019 - 2020'!$A$39:$A$40</c:f>
              <c:strCache>
                <c:ptCount val="2"/>
                <c:pt idx="0">
                  <c:v>average time from submission to review (days)</c:v>
                </c:pt>
                <c:pt idx="1">
                  <c:v>average review time (days)</c:v>
                </c:pt>
              </c:strCache>
            </c:strRef>
          </c:cat>
          <c:val>
            <c:numRef>
              <c:f>'OJS 2019 - 2020'!$B$39:$B$40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4-4CF6-81CA-509D11F8BC46}"/>
            </c:ext>
          </c:extLst>
        </c:ser>
        <c:ser>
          <c:idx val="1"/>
          <c:order val="1"/>
          <c:tx>
            <c:strRef>
              <c:f>'OJS 2019 - 2020'!$C$38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'OJS 2019 - 2020'!$A$39:$A$40</c:f>
              <c:strCache>
                <c:ptCount val="2"/>
                <c:pt idx="0">
                  <c:v>average time from submission to review (days)</c:v>
                </c:pt>
                <c:pt idx="1">
                  <c:v>average review time (days)</c:v>
                </c:pt>
              </c:strCache>
            </c:strRef>
          </c:cat>
          <c:val>
            <c:numRef>
              <c:f>'OJS 2019 - 2020'!$C$39:$C$40</c:f>
              <c:numCache>
                <c:formatCode>General</c:formatCode>
                <c:ptCount val="2"/>
                <c:pt idx="0">
                  <c:v>8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74-4CF6-81CA-509D11F8BC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4198096"/>
        <c:axId val="674199080"/>
      </c:barChart>
      <c:catAx>
        <c:axId val="6741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4199080"/>
        <c:crosses val="autoZero"/>
        <c:auto val="1"/>
        <c:lblAlgn val="ctr"/>
        <c:lblOffset val="100"/>
        <c:noMultiLvlLbl val="0"/>
      </c:catAx>
      <c:valAx>
        <c:axId val="674199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419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/>
              <a:t>PJNNS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'OJS 2019 - 2020'!$A$43</c:f>
              <c:strCache>
                <c:ptCount val="1"/>
                <c:pt idx="0">
                  <c:v>average time from submission to acceptance (days)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2019 - 2020'!$B$42:$C$42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2019 - 2020'!$B$43:$C$43</c:f>
              <c:numCache>
                <c:formatCode>General</c:formatCode>
                <c:ptCount val="2"/>
                <c:pt idx="0">
                  <c:v>100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9-4CBD-8FF5-6E592ACB38B4}"/>
            </c:ext>
          </c:extLst>
        </c:ser>
        <c:ser>
          <c:idx val="1"/>
          <c:order val="1"/>
          <c:tx>
            <c:strRef>
              <c:f>'OJS 2019 - 2020'!$A$44</c:f>
              <c:strCache>
                <c:ptCount val="1"/>
                <c:pt idx="0">
                  <c:v>average time from submission to publication (days)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2019 - 2020'!$B$42:$C$42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2019 - 2020'!$B$44:$C$44</c:f>
              <c:numCache>
                <c:formatCode>General</c:formatCode>
                <c:ptCount val="2"/>
                <c:pt idx="0">
                  <c:v>183</c:v>
                </c:pt>
                <c:pt idx="1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9-4CBD-8FF5-6E592ACB38B4}"/>
            </c:ext>
          </c:extLst>
        </c:ser>
        <c:ser>
          <c:idx val="2"/>
          <c:order val="2"/>
          <c:tx>
            <c:strRef>
              <c:f>'OJS 2019 - 2020'!$A$45</c:f>
              <c:strCache>
                <c:ptCount val="1"/>
                <c:pt idx="0">
                  <c:v>average time from acceptance to publication (days)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2019 - 2020'!$B$42:$C$42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2019 - 2020'!$B$45:$C$45</c:f>
              <c:numCache>
                <c:formatCode>General</c:formatCode>
                <c:ptCount val="2"/>
                <c:pt idx="0">
                  <c:v>83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39-4CBD-8FF5-6E592ACB38B4}"/>
            </c:ext>
          </c:extLst>
        </c:ser>
        <c:ser>
          <c:idx val="3"/>
          <c:order val="3"/>
          <c:tx>
            <c:strRef>
              <c:f>'OJS 2019 - 2020'!$A$46</c:f>
              <c:strCache>
                <c:ptCount val="1"/>
                <c:pt idx="0">
                  <c:v>average time from acceptance to online first (days)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'OJS 2019 - 2020'!$B$42:$C$42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'OJS 2019 - 2020'!$B$46:$C$46</c:f>
              <c:numCache>
                <c:formatCode>General</c:formatCode>
                <c:ptCount val="2"/>
                <c:pt idx="0">
                  <c:v>55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39-4CBD-8FF5-6E592ACB38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20090368"/>
        <c:axId val="620090040"/>
      </c:barChart>
      <c:catAx>
        <c:axId val="62009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0090040"/>
        <c:crosses val="autoZero"/>
        <c:auto val="1"/>
        <c:lblAlgn val="ctr"/>
        <c:lblOffset val="100"/>
        <c:noMultiLvlLbl val="0"/>
      </c:catAx>
      <c:valAx>
        <c:axId val="6200900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2009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PJNNS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'OJS 2019 - 2020'!$B$8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'OJS 2019 - 2020'!$A$9:$A$10</c:f>
              <c:strCache>
                <c:ptCount val="2"/>
                <c:pt idx="0">
                  <c:v>number of invitied reviewers to reviews</c:v>
                </c:pt>
                <c:pt idx="1">
                  <c:v>number of refusals</c:v>
                </c:pt>
              </c:strCache>
            </c:strRef>
          </c:cat>
          <c:val>
            <c:numRef>
              <c:f>'OJS 2019 - 2020'!$B$9:$B$10</c:f>
              <c:numCache>
                <c:formatCode>General</c:formatCode>
                <c:ptCount val="2"/>
                <c:pt idx="0">
                  <c:v>280</c:v>
                </c:pt>
                <c:pt idx="1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B-4930-8A82-3722CE095184}"/>
            </c:ext>
          </c:extLst>
        </c:ser>
        <c:ser>
          <c:idx val="1"/>
          <c:order val="1"/>
          <c:tx>
            <c:strRef>
              <c:f>'OJS 2019 - 2020'!$C$8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'OJS 2019 - 2020'!$A$9:$A$10</c:f>
              <c:strCache>
                <c:ptCount val="2"/>
                <c:pt idx="0">
                  <c:v>number of invitied reviewers to reviews</c:v>
                </c:pt>
                <c:pt idx="1">
                  <c:v>number of refusals</c:v>
                </c:pt>
              </c:strCache>
            </c:strRef>
          </c:cat>
          <c:val>
            <c:numRef>
              <c:f>'OJS 2019 - 2020'!$C$9:$C$10</c:f>
              <c:numCache>
                <c:formatCode>General</c:formatCode>
                <c:ptCount val="2"/>
                <c:pt idx="0">
                  <c:v>298</c:v>
                </c:pt>
                <c:pt idx="1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9B-4930-8A82-3722CE0951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6317304"/>
        <c:axId val="416320256"/>
      </c:barChart>
      <c:catAx>
        <c:axId val="41631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6320256"/>
        <c:crosses val="autoZero"/>
        <c:auto val="1"/>
        <c:lblAlgn val="ctr"/>
        <c:lblOffset val="100"/>
        <c:noMultiLvlLbl val="0"/>
      </c:catAx>
      <c:valAx>
        <c:axId val="4163202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631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PJNNS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'OJS 2019 - 2020'!$B$12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'OJS 2019 - 2020'!$A$13</c:f>
              <c:strCache>
                <c:ptCount val="1"/>
                <c:pt idx="0">
                  <c:v>acceptance and no review</c:v>
                </c:pt>
              </c:strCache>
            </c:strRef>
          </c:cat>
          <c:val>
            <c:numRef>
              <c:f>'OJS 2019 - 2020'!$B$13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2-4600-81BE-88D057B35AE0}"/>
            </c:ext>
          </c:extLst>
        </c:ser>
        <c:ser>
          <c:idx val="1"/>
          <c:order val="1"/>
          <c:tx>
            <c:strRef>
              <c:f>'OJS 2019 - 2020'!$C$12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'OJS 2019 - 2020'!$A$13</c:f>
              <c:strCache>
                <c:ptCount val="1"/>
                <c:pt idx="0">
                  <c:v>acceptance and no review</c:v>
                </c:pt>
              </c:strCache>
            </c:strRef>
          </c:cat>
          <c:val>
            <c:numRef>
              <c:f>'OJS 2019 - 2020'!$C$13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2-4600-81BE-88D057B35AE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2646920"/>
        <c:axId val="542646264"/>
      </c:barChart>
      <c:catAx>
        <c:axId val="54264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2646264"/>
        <c:crosses val="autoZero"/>
        <c:auto val="1"/>
        <c:lblAlgn val="ctr"/>
        <c:lblOffset val="100"/>
        <c:noMultiLvlLbl val="0"/>
      </c:catAx>
      <c:valAx>
        <c:axId val="5426462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264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C49B9-22AE-4758-B475-7C3EA6428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0359F1-35A1-4155-8AC3-39226ACF0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BC7E59-6821-48E3-8E4A-7D90459F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00AF82-A34C-4978-B751-58E4BB44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229425-27FA-446F-89E2-4A85631E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11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0D242C-5E57-485A-B675-D829F217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796805-34AC-4DD9-BEE1-9FFF127B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3551E6-94D4-48EB-921A-3A558BAC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E64874-D66F-47F1-AE1D-7AAA3B77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107296-8608-4684-841A-AD2F5CAE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56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4603511-8DD2-4943-B732-0DF6EBF3B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8822851-A33D-4A8E-832C-3767FF427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901A7E-2935-41C1-8FCA-01F288B1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7343C9-1BD2-48D5-B546-3B7C0CDD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95FC66-D01F-4E52-99ED-268A4E4B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82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C547E7-D904-4887-9CF0-97A581CD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29460B-AA10-4B50-8A34-8EE66AF07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FF8761-FE66-4844-ABB5-9047E32A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F2CD2E-258E-4713-A1BC-45A7077F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D4BBE5-41B2-49C6-AB45-6D41B2CD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7454F6-2696-4246-BCC4-93330D6E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51ABD8-8C8B-4BF7-B485-D0E4723A7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D0345B-873E-42E1-A3B4-C52461A5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5C0D9F-CA6A-4F45-8EBE-F53C4420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EA06B6-ED8A-4AFF-8633-B68B7270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21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54873-4771-4A30-B9CD-64C7A0CB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F06111-D863-42E9-8A1D-71FE41E28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1D4608-CB0D-45D1-A427-3770CDF97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908FD9-30C4-4F02-B0E7-3178497B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FBADDE-CD87-407C-9CBA-654D9F98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21E20F-886A-4EE8-AB0D-EDBB47B2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17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E77A48-5E85-4369-A016-01419224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3349B4-65F1-40FC-B93B-E0FCC6CE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17A703-876A-4B42-8DC7-075F716EF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C97C231-BED5-4176-8FFE-50EB6CB0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3FF02C8-1CCF-43BB-B6DD-016AB7BBF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9B170DD-7436-4A9A-9355-EFDD58D8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9F6AA47-74EF-4C26-933E-129695B5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2252128-F789-4E88-AEF1-4C554C61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95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FACBD-4E82-4DC6-9DC3-3F609F36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6EF2BFE-978C-4220-83C2-04CB6C42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D1767F-35DD-461C-8312-17A97818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E3B86F7-015F-4789-8E24-385317F9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54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3C5A576-B297-45C5-B383-C714BD7B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512CFA8-5B2F-4834-9858-801F2D7C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CD255E-E7F2-498B-A7B4-4671DCCF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79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3C8A7-60AF-4AA1-BBCC-41BB1CAA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6AA07F-9407-4F2D-A428-51C79F6C9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005286-619A-4260-AE7B-FFE5AE9F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DCDF78-7A7D-4705-B8A9-1868D282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DA0CEF-0305-45A1-B2CE-88B0559F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44865E-249F-4019-8DE6-F623F41F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17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7D342A-797A-4C99-9B37-EBF3F136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5817D21-2F63-4E7C-AEBC-8F391ADDE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C307AE-D161-4211-9D23-613ADC462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000CB5-C793-4AC5-8BE9-737AB3DA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E04728A-300E-4559-BF81-41549AC6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7DA1DA-D0C2-40F4-A141-F21D9252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366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21ABCF-4CDC-4DB6-960A-2DB97546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BD290A-689A-4910-AF21-5DFA4CC57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488B14-09D4-44D1-BD2A-8863E460F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13BD-B0B1-4429-87D0-75392956E1F3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231ECA-DED5-47D7-96B6-07C163F4D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2F2BB3-8DEF-407F-99AB-9E83926F8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218A0-E4F6-440D-871E-D4343E630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04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CC345-E085-46DE-90EE-CCFC4F0B2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Sprawozdanie z działalności Redaktorów Naczelnych i Rady Naukowej (</a:t>
            </a:r>
            <a:r>
              <a:rPr lang="pl-PL" sz="3600" b="1" dirty="0" err="1"/>
              <a:t>Editorial</a:t>
            </a:r>
            <a:r>
              <a:rPr lang="pl-PL" sz="3600" b="1" dirty="0"/>
              <a:t> Board) czasopisma Neurologia Neurochirurgia Polska</a:t>
            </a:r>
            <a:br>
              <a:rPr lang="pl-PL" sz="3600" b="1" dirty="0"/>
            </a:br>
            <a:r>
              <a:rPr lang="pl-PL" sz="3600" b="1" dirty="0"/>
              <a:t>(</a:t>
            </a:r>
            <a:r>
              <a:rPr lang="pl-PL" sz="3600" b="1" dirty="0" err="1"/>
              <a:t>Polish</a:t>
            </a:r>
            <a:r>
              <a:rPr lang="pl-PL" sz="3600" b="1" dirty="0"/>
              <a:t> </a:t>
            </a:r>
            <a:r>
              <a:rPr lang="pl-PL" sz="3600" b="1" dirty="0" err="1"/>
              <a:t>Journal</a:t>
            </a:r>
            <a:r>
              <a:rPr lang="pl-PL" sz="3600" b="1" dirty="0"/>
              <a:t> of </a:t>
            </a:r>
            <a:r>
              <a:rPr lang="pl-PL" sz="3600" b="1" dirty="0" err="1"/>
              <a:t>Neurology</a:t>
            </a:r>
            <a:r>
              <a:rPr lang="pl-PL" sz="3600" b="1" dirty="0"/>
              <a:t> &amp; </a:t>
            </a:r>
            <a:r>
              <a:rPr lang="pl-PL" sz="3600" b="1" dirty="0" err="1"/>
              <a:t>Neurosurgery</a:t>
            </a:r>
            <a:r>
              <a:rPr lang="pl-PL" sz="3600" b="1" dirty="0"/>
              <a:t>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24247B7-37BB-4403-B4BC-5CE77DE30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9994"/>
            <a:ext cx="9144000" cy="165576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53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728622" y="328473"/>
            <a:ext cx="722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from manuscripts system 2019 – 2020 (timing)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8810DF3-8B49-4595-818A-C7A618330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06891"/>
              </p:ext>
            </p:extLst>
          </p:nvPr>
        </p:nvGraphicFramePr>
        <p:xfrm>
          <a:off x="7340319" y="2185519"/>
          <a:ext cx="3952008" cy="3002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616">
                  <a:extLst>
                    <a:ext uri="{9D8B030D-6E8A-4147-A177-3AD203B41FA5}">
                      <a16:colId xmlns:a16="http://schemas.microsoft.com/office/drawing/2014/main" val="2836788982"/>
                    </a:ext>
                  </a:extLst>
                </a:gridCol>
                <a:gridCol w="2798392">
                  <a:extLst>
                    <a:ext uri="{9D8B030D-6E8A-4147-A177-3AD203B41FA5}">
                      <a16:colId xmlns:a16="http://schemas.microsoft.com/office/drawing/2014/main" val="4191329398"/>
                    </a:ext>
                  </a:extLst>
                </a:gridCol>
              </a:tblGrid>
              <a:tr h="40736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issue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date_published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6188214"/>
                  </a:ext>
                </a:extLst>
              </a:tr>
              <a:tr h="4326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1/2019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2019-02-28 00:00:00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61282979"/>
                  </a:ext>
                </a:extLst>
              </a:tr>
              <a:tr h="4326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2/2019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2019-04-30 00:00:00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66598"/>
                  </a:ext>
                </a:extLst>
              </a:tr>
              <a:tr h="4326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3/2019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2019-06-27 00:00:00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0298532"/>
                  </a:ext>
                </a:extLst>
              </a:tr>
              <a:tr h="4326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4/2019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2019-08-30 21:17:15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47835463"/>
                  </a:ext>
                </a:extLst>
              </a:tr>
              <a:tr h="4326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5/2019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2019-10-30 13:36:38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74026330"/>
                  </a:ext>
                </a:extLst>
              </a:tr>
              <a:tr h="4326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6/2019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2019-12-31 14:29:29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735052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E57103A-BB40-4B48-A706-7A9E491F6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62984"/>
              </p:ext>
            </p:extLst>
          </p:nvPr>
        </p:nvGraphicFramePr>
        <p:xfrm>
          <a:off x="2875677" y="2203271"/>
          <a:ext cx="3952009" cy="2986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3336">
                  <a:extLst>
                    <a:ext uri="{9D8B030D-6E8A-4147-A177-3AD203B41FA5}">
                      <a16:colId xmlns:a16="http://schemas.microsoft.com/office/drawing/2014/main" val="3165104331"/>
                    </a:ext>
                  </a:extLst>
                </a:gridCol>
                <a:gridCol w="2888673">
                  <a:extLst>
                    <a:ext uri="{9D8B030D-6E8A-4147-A177-3AD203B41FA5}">
                      <a16:colId xmlns:a16="http://schemas.microsoft.com/office/drawing/2014/main" val="1434634520"/>
                    </a:ext>
                  </a:extLst>
                </a:gridCol>
              </a:tblGrid>
              <a:tr h="4128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>
                          <a:effectLst/>
                        </a:rPr>
                        <a:t>issue 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date_published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0355492"/>
                  </a:ext>
                </a:extLst>
              </a:tr>
              <a:tr h="4289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1/2020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2020-02-29 00:00:00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5696360"/>
                  </a:ext>
                </a:extLst>
              </a:tr>
              <a:tr h="4289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2/2020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2020-04-30 11:51:40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8332593"/>
                  </a:ext>
                </a:extLst>
              </a:tr>
              <a:tr h="4289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3/2020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2020-06-30 15:27:09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77263641"/>
                  </a:ext>
                </a:extLst>
              </a:tr>
              <a:tr h="4289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4/2020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2020-08-31 00:00:00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8555595"/>
                  </a:ext>
                </a:extLst>
              </a:tr>
              <a:tr h="4289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5/2020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2020-10-30 17:23:34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6604137"/>
                  </a:ext>
                </a:extLst>
              </a:tr>
              <a:tr h="4289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6/2020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2020-12-31 00:00:00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609723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2337F2C3-E890-45AF-A1F5-6618315C9341}"/>
              </a:ext>
            </a:extLst>
          </p:cNvPr>
          <p:cNvSpPr txBox="1"/>
          <p:nvPr/>
        </p:nvSpPr>
        <p:spPr>
          <a:xfrm>
            <a:off x="2723931" y="5710087"/>
            <a:ext cx="923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Congratulations</a:t>
            </a:r>
            <a:r>
              <a:rPr lang="pl-PL" sz="20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to </a:t>
            </a:r>
            <a:r>
              <a:rPr lang="pl-PL" sz="2000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All</a:t>
            </a:r>
            <a:r>
              <a:rPr lang="pl-PL" sz="20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000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involved</a:t>
            </a:r>
            <a:r>
              <a:rPr lang="pl-PL" sz="20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– no </a:t>
            </a:r>
            <a:r>
              <a:rPr lang="pl-PL" sz="2000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delay</a:t>
            </a:r>
            <a:r>
              <a:rPr lang="pl-PL" sz="20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for </a:t>
            </a:r>
            <a:r>
              <a:rPr lang="pl-PL" sz="2000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even</a:t>
            </a:r>
            <a:r>
              <a:rPr lang="pl-PL" sz="20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pl-PL" sz="2000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day</a:t>
            </a:r>
            <a:r>
              <a:rPr lang="pl-PL" sz="20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000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over</a:t>
            </a:r>
            <a:r>
              <a:rPr lang="pl-PL" sz="20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 </a:t>
            </a:r>
            <a:r>
              <a:rPr lang="pl-PL" sz="2000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years</a:t>
            </a:r>
            <a:r>
              <a:rPr lang="pl-PL" sz="20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endParaRPr lang="en-US" sz="2000" b="1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3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728621" y="328473"/>
            <a:ext cx="734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from manuscripts system 2019 – 2020 (reviews)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39F2000E-BEAB-4DF0-AA77-E125C9AB7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918883"/>
              </p:ext>
            </p:extLst>
          </p:nvPr>
        </p:nvGraphicFramePr>
        <p:xfrm>
          <a:off x="591179" y="1962870"/>
          <a:ext cx="4983998" cy="337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34F4E04F-BE9C-4EC4-8B28-FBBA73C60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527566"/>
              </p:ext>
            </p:extLst>
          </p:nvPr>
        </p:nvGraphicFramePr>
        <p:xfrm>
          <a:off x="6096000" y="1962869"/>
          <a:ext cx="5143130" cy="337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473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219466" y="420124"/>
            <a:ext cx="7306523" cy="37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from manuscripts system 2019 – 2020 (reviews)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3677EF9-7710-466D-AD09-63EAFF7B8F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049550"/>
              </p:ext>
            </p:extLst>
          </p:nvPr>
        </p:nvGraphicFramePr>
        <p:xfrm>
          <a:off x="3396212" y="1879847"/>
          <a:ext cx="6580789" cy="387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693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728622" y="328473"/>
            <a:ext cx="658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from manuscripts system 2019 – 2020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7E0D587-8C7A-436F-8352-AF057AF57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35155"/>
              </p:ext>
            </p:extLst>
          </p:nvPr>
        </p:nvGraphicFramePr>
        <p:xfrm>
          <a:off x="311727" y="2186997"/>
          <a:ext cx="11533909" cy="3309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925">
                  <a:extLst>
                    <a:ext uri="{9D8B030D-6E8A-4147-A177-3AD203B41FA5}">
                      <a16:colId xmlns:a16="http://schemas.microsoft.com/office/drawing/2014/main" val="520940109"/>
                    </a:ext>
                  </a:extLst>
                </a:gridCol>
                <a:gridCol w="8549095">
                  <a:extLst>
                    <a:ext uri="{9D8B030D-6E8A-4147-A177-3AD203B41FA5}">
                      <a16:colId xmlns:a16="http://schemas.microsoft.com/office/drawing/2014/main" val="1215757508"/>
                    </a:ext>
                  </a:extLst>
                </a:gridCol>
                <a:gridCol w="1211022">
                  <a:extLst>
                    <a:ext uri="{9D8B030D-6E8A-4147-A177-3AD203B41FA5}">
                      <a16:colId xmlns:a16="http://schemas.microsoft.com/office/drawing/2014/main" val="2579547457"/>
                    </a:ext>
                  </a:extLst>
                </a:gridCol>
                <a:gridCol w="1093867">
                  <a:extLst>
                    <a:ext uri="{9D8B030D-6E8A-4147-A177-3AD203B41FA5}">
                      <a16:colId xmlns:a16="http://schemas.microsoft.com/office/drawing/2014/main" val="2623527725"/>
                    </a:ext>
                  </a:extLst>
                </a:gridCol>
              </a:tblGrid>
              <a:tr h="2609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issue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title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author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downloaded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08027889"/>
                  </a:ext>
                </a:extLst>
              </a:tr>
              <a:tr h="224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2/2019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</a:rPr>
                        <a:t>Vitamin D as an immune modulator in multiple sclerosis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Bartosik-</a:t>
                      </a:r>
                      <a:r>
                        <a:rPr lang="pl-PL" sz="1200" b="0" u="none" strike="noStrike" dirty="0" err="1">
                          <a:effectLst/>
                        </a:rPr>
                        <a:t>Psujek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4068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89646757"/>
                  </a:ext>
                </a:extLst>
              </a:tr>
              <a:tr h="3752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6/2019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</a:rPr>
                        <a:t>Assessment of the effects of dysphagia therapy in patients in the early post-stroke period: a </a:t>
                      </a:r>
                      <a:r>
                        <a:rPr lang="en-US" sz="1200" b="0" u="none" strike="noStrike" dirty="0" err="1">
                          <a:effectLst/>
                        </a:rPr>
                        <a:t>randomised</a:t>
                      </a:r>
                      <a:r>
                        <a:rPr lang="en-US" sz="1200" b="0" u="none" strike="noStrike" dirty="0">
                          <a:effectLst/>
                        </a:rPr>
                        <a:t> controlled 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Krajczy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2543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9816296"/>
                  </a:ext>
                </a:extLst>
              </a:tr>
              <a:tr h="224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6/2019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</a:rPr>
                        <a:t>Eye signs for the neurologist in the Intensive Care Unit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 err="1">
                          <a:effectLst/>
                        </a:rPr>
                        <a:t>Sreenivas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2526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47455050"/>
                  </a:ext>
                </a:extLst>
              </a:tr>
              <a:tr h="224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5/2019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u="none" strike="noStrike" dirty="0" err="1">
                          <a:effectLst/>
                        </a:rPr>
                        <a:t>Novel</a:t>
                      </a:r>
                      <a:r>
                        <a:rPr lang="pl-PL" sz="1200" b="0" u="none" strike="noStrike" dirty="0">
                          <a:effectLst/>
                        </a:rPr>
                        <a:t> </a:t>
                      </a:r>
                      <a:r>
                        <a:rPr lang="pl-PL" sz="1200" b="0" u="none" strike="noStrike" dirty="0" err="1">
                          <a:effectLst/>
                        </a:rPr>
                        <a:t>emerging</a:t>
                      </a:r>
                      <a:r>
                        <a:rPr lang="pl-PL" sz="1200" b="0" u="none" strike="noStrike" dirty="0">
                          <a:effectLst/>
                        </a:rPr>
                        <a:t> </a:t>
                      </a:r>
                      <a:r>
                        <a:rPr lang="pl-PL" sz="1200" b="0" u="none" strike="noStrike" dirty="0" err="1">
                          <a:effectLst/>
                        </a:rPr>
                        <a:t>treatments</a:t>
                      </a:r>
                      <a:r>
                        <a:rPr lang="pl-PL" sz="1200" b="0" u="none" strike="noStrike" dirty="0">
                          <a:effectLst/>
                        </a:rPr>
                        <a:t> for NMOSD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 err="1">
                          <a:effectLst/>
                        </a:rPr>
                        <a:t>Selmaj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1559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07822109"/>
                  </a:ext>
                </a:extLst>
              </a:tr>
              <a:tr h="224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1/2019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</a:rPr>
                        <a:t>A systematic review of Gamma-aminobutyric Acid Receptor Type B autoimmunity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McKay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1329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2769169"/>
                  </a:ext>
                </a:extLst>
              </a:tr>
              <a:tr h="224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4/2019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</a:rPr>
                        <a:t>Acute bacterial meningitis and stroke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Siegel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1212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224481"/>
                  </a:ext>
                </a:extLst>
              </a:tr>
              <a:tr h="4415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1/2019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</a:rPr>
                        <a:t>No association between MRI changes in the lumbar spine and intensity of pain, quality of life, depressive and anxiety symptoms in patients with low back pain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Babińska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1143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5539080"/>
                  </a:ext>
                </a:extLst>
              </a:tr>
              <a:tr h="224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2/2019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effectLst/>
                        </a:rPr>
                        <a:t>Health-related quality of life and medication adherence in elderly patients with epilepsy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Hamedi-Shahraki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1069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71828558"/>
                  </a:ext>
                </a:extLst>
              </a:tr>
              <a:tr h="4415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2/2019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u="none" strike="noStrike" dirty="0" err="1">
                          <a:effectLst/>
                        </a:rPr>
                        <a:t>Positron</a:t>
                      </a:r>
                      <a:r>
                        <a:rPr lang="pl-PL" sz="1200" b="0" u="none" strike="noStrike" dirty="0">
                          <a:effectLst/>
                        </a:rPr>
                        <a:t> </a:t>
                      </a:r>
                      <a:r>
                        <a:rPr lang="pl-PL" sz="1200" b="0" u="none" strike="noStrike" dirty="0" err="1">
                          <a:effectLst/>
                        </a:rPr>
                        <a:t>emission</a:t>
                      </a:r>
                      <a:r>
                        <a:rPr lang="pl-PL" sz="1200" b="0" u="none" strike="noStrike" dirty="0">
                          <a:effectLst/>
                        </a:rPr>
                        <a:t> </a:t>
                      </a:r>
                      <a:r>
                        <a:rPr lang="pl-PL" sz="1200" b="0" u="none" strike="noStrike" dirty="0" err="1">
                          <a:effectLst/>
                        </a:rPr>
                        <a:t>tomography</a:t>
                      </a:r>
                      <a:r>
                        <a:rPr lang="pl-PL" sz="1200" b="0" u="none" strike="noStrike" dirty="0">
                          <a:effectLst/>
                        </a:rPr>
                        <a:t> </a:t>
                      </a:r>
                      <a:r>
                        <a:rPr lang="pl-PL" sz="1200" b="0" u="none" strike="noStrike" dirty="0" err="1">
                          <a:effectLst/>
                        </a:rPr>
                        <a:t>neuroimaging</a:t>
                      </a:r>
                      <a:r>
                        <a:rPr lang="pl-PL" sz="1200" b="0" u="none" strike="noStrike" dirty="0">
                          <a:effectLst/>
                        </a:rPr>
                        <a:t> in </a:t>
                      </a:r>
                      <a:r>
                        <a:rPr lang="pl-PL" sz="1200" b="0" u="none" strike="noStrike" dirty="0" err="1">
                          <a:effectLst/>
                        </a:rPr>
                        <a:t>neurodegenerative</a:t>
                      </a:r>
                      <a:r>
                        <a:rPr lang="pl-PL" sz="1200" b="0" u="none" strike="noStrike" dirty="0">
                          <a:effectLst/>
                        </a:rPr>
                        <a:t> </a:t>
                      </a:r>
                      <a:r>
                        <a:rPr lang="pl-PL" sz="1200" b="0" u="none" strike="noStrike" dirty="0" err="1">
                          <a:effectLst/>
                        </a:rPr>
                        <a:t>diseases</a:t>
                      </a:r>
                      <a:r>
                        <a:rPr lang="pl-PL" sz="1200" b="0" u="none" strike="noStrike" dirty="0">
                          <a:effectLst/>
                        </a:rPr>
                        <a:t>: </a:t>
                      </a:r>
                      <a:r>
                        <a:rPr lang="pl-PL" sz="1200" b="0" u="none" strike="noStrike" dirty="0" err="1">
                          <a:effectLst/>
                        </a:rPr>
                        <a:t>Alzheimer’s</a:t>
                      </a:r>
                      <a:r>
                        <a:rPr lang="pl-PL" sz="1200" b="0" u="none" strike="noStrike" dirty="0">
                          <a:effectLst/>
                        </a:rPr>
                        <a:t> </a:t>
                      </a:r>
                      <a:r>
                        <a:rPr lang="pl-PL" sz="1200" b="0" u="none" strike="noStrike" dirty="0" err="1">
                          <a:effectLst/>
                        </a:rPr>
                        <a:t>disease</a:t>
                      </a:r>
                      <a:r>
                        <a:rPr lang="pl-PL" sz="1200" b="0" u="none" strike="noStrike" dirty="0">
                          <a:effectLst/>
                        </a:rPr>
                        <a:t>, </a:t>
                      </a:r>
                      <a:r>
                        <a:rPr lang="pl-PL" sz="1200" b="0" u="none" strike="noStrike" dirty="0" err="1">
                          <a:effectLst/>
                        </a:rPr>
                        <a:t>Parkinson’s</a:t>
                      </a:r>
                      <a:r>
                        <a:rPr lang="pl-PL" sz="1200" b="0" u="none" strike="noStrike" dirty="0">
                          <a:effectLst/>
                        </a:rPr>
                        <a:t> </a:t>
                      </a:r>
                      <a:r>
                        <a:rPr lang="pl-PL" sz="1200" b="0" u="none" strike="noStrike" dirty="0" err="1">
                          <a:effectLst/>
                        </a:rPr>
                        <a:t>disease</a:t>
                      </a:r>
                      <a:r>
                        <a:rPr lang="pl-PL" sz="1200" b="0" u="none" strike="noStrike" dirty="0">
                          <a:effectLst/>
                        </a:rPr>
                        <a:t>, and </a:t>
                      </a:r>
                      <a:r>
                        <a:rPr lang="pl-PL" sz="1200" b="0" u="none" strike="noStrike" dirty="0" err="1">
                          <a:effectLst/>
                        </a:rPr>
                        <a:t>amyotrophic</a:t>
                      </a:r>
                      <a:r>
                        <a:rPr lang="pl-PL" sz="1200" b="0" u="none" strike="noStrike" dirty="0">
                          <a:effectLst/>
                        </a:rPr>
                        <a:t> </a:t>
                      </a:r>
                      <a:r>
                        <a:rPr lang="pl-PL" sz="1200" b="0" u="none" strike="noStrike" dirty="0" err="1">
                          <a:effectLst/>
                        </a:rPr>
                        <a:t>lateral</a:t>
                      </a:r>
                      <a:r>
                        <a:rPr lang="pl-PL" sz="1200" b="0" u="none" strike="noStrike" dirty="0">
                          <a:effectLst/>
                        </a:rPr>
                        <a:t> </a:t>
                      </a:r>
                      <a:r>
                        <a:rPr lang="pl-PL" sz="1200" b="0" u="none" strike="noStrike" dirty="0" err="1">
                          <a:effectLst/>
                        </a:rPr>
                        <a:t>sclerosis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 err="1">
                          <a:effectLst/>
                        </a:rPr>
                        <a:t>Barc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993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9661038"/>
                  </a:ext>
                </a:extLst>
              </a:tr>
              <a:tr h="4415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1/2019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effectLst/>
                        </a:rPr>
                        <a:t>Neurosurgical cadaveric and in vivo large animal training models for cranial and spinal approaches and techniques — a systematic review of the current literature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>
                          <a:effectLst/>
                        </a:rPr>
                        <a:t>Morosanu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960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72246869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10854FCE-FB09-4AEC-9246-124B7170E107}"/>
              </a:ext>
            </a:extLst>
          </p:cNvPr>
          <p:cNvSpPr txBox="1"/>
          <p:nvPr/>
        </p:nvSpPr>
        <p:spPr>
          <a:xfrm>
            <a:off x="4361592" y="1741146"/>
            <a:ext cx="343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Top 10 downloads – papers 2019</a:t>
            </a:r>
          </a:p>
        </p:txBody>
      </p:sp>
    </p:spTree>
    <p:extLst>
      <p:ext uri="{BB962C8B-B14F-4D97-AF65-F5344CB8AC3E}">
        <p14:creationId xmlns:p14="http://schemas.microsoft.com/office/powerpoint/2010/main" val="390545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728622" y="328473"/>
            <a:ext cx="658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from manuscripts system 2019 – 2020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0854FCE-FB09-4AEC-9246-124B7170E107}"/>
              </a:ext>
            </a:extLst>
          </p:cNvPr>
          <p:cNvSpPr txBox="1"/>
          <p:nvPr/>
        </p:nvSpPr>
        <p:spPr>
          <a:xfrm>
            <a:off x="4378910" y="1720687"/>
            <a:ext cx="343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Top 10 downloads – papers 2020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986AB2E-E4FB-43FC-B5F0-8C260872C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91357"/>
              </p:ext>
            </p:extLst>
          </p:nvPr>
        </p:nvGraphicFramePr>
        <p:xfrm>
          <a:off x="682336" y="2164773"/>
          <a:ext cx="10827327" cy="3768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975">
                  <a:extLst>
                    <a:ext uri="{9D8B030D-6E8A-4147-A177-3AD203B41FA5}">
                      <a16:colId xmlns:a16="http://schemas.microsoft.com/office/drawing/2014/main" val="3150187659"/>
                    </a:ext>
                  </a:extLst>
                </a:gridCol>
                <a:gridCol w="6451479">
                  <a:extLst>
                    <a:ext uri="{9D8B030D-6E8A-4147-A177-3AD203B41FA5}">
                      <a16:colId xmlns:a16="http://schemas.microsoft.com/office/drawing/2014/main" val="911395629"/>
                    </a:ext>
                  </a:extLst>
                </a:gridCol>
                <a:gridCol w="1793826">
                  <a:extLst>
                    <a:ext uri="{9D8B030D-6E8A-4147-A177-3AD203B41FA5}">
                      <a16:colId xmlns:a16="http://schemas.microsoft.com/office/drawing/2014/main" val="2428445093"/>
                    </a:ext>
                  </a:extLst>
                </a:gridCol>
                <a:gridCol w="1532047">
                  <a:extLst>
                    <a:ext uri="{9D8B030D-6E8A-4147-A177-3AD203B41FA5}">
                      <a16:colId xmlns:a16="http://schemas.microsoft.com/office/drawing/2014/main" val="516981708"/>
                    </a:ext>
                  </a:extLst>
                </a:gridCol>
              </a:tblGrid>
              <a:tr h="2583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issue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title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author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downloaded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43100209"/>
                  </a:ext>
                </a:extLst>
              </a:tr>
              <a:tr h="222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3/2020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Does amantadine have a protective effect against COVID-19?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err="1">
                          <a:effectLst/>
                        </a:rPr>
                        <a:t>Cortés</a:t>
                      </a:r>
                      <a:r>
                        <a:rPr lang="pl-PL" sz="1200" u="none" strike="noStrike" dirty="0">
                          <a:effectLst/>
                        </a:rPr>
                        <a:t> Borra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18348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1475857"/>
                  </a:ext>
                </a:extLst>
              </a:tr>
              <a:tr h="222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3/2020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Response to “Does amantadine have a protective effect against COVID-19?”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Tipton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3875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1395339"/>
                  </a:ext>
                </a:extLst>
              </a:tr>
              <a:tr h="222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2/2020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What can Parkinson’s disease teach us about COVID-19?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Tipton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3139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29622008"/>
                  </a:ext>
                </a:extLst>
              </a:tr>
              <a:tr h="43653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1/2020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Real-world effectiveness of abobotulinumtoxinA (Dysport®) in adults with upper limb spasticity in routine clinical practice: an observational study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Sarzyńska-Długosz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1166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8481951"/>
                  </a:ext>
                </a:extLst>
              </a:tr>
              <a:tr h="43653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2/2020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Vestibular migraine — an underdiagnosed cause of vertigo. Diagnosis and treatment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Nowaczewska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1161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1794147"/>
                  </a:ext>
                </a:extLst>
              </a:tr>
              <a:tr h="43653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2/2020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Clinical and epidemiological characteristics of multiple sclerosis patients receiving disease-modifying treatment in Poland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Kapica-Topczewska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1156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47740957"/>
                  </a:ext>
                </a:extLst>
              </a:tr>
              <a:tr h="222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3/2020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Cervical dystonia — improving the effectiveness of botulinum toxin therapy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Tyślerowicz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1148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7769420"/>
                  </a:ext>
                </a:extLst>
              </a:tr>
              <a:tr h="43653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6/2020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 cell targeting therapies in MS patients during the SARS-CoV-2 pandemic — when immunosuppression meets infection?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Mycko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1113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5110646"/>
                  </a:ext>
                </a:extLst>
              </a:tr>
              <a:tr h="2227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2/2020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Telemedicine in neurosurgery during the novel coronavirus (COVID-19) pandemic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Szmuda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1086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2267280"/>
                  </a:ext>
                </a:extLst>
              </a:tr>
              <a:tr h="6503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2/2020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Recommendations for neurological, obstetrical and gynaecological care in women with multiple sclerosis: a statement by a working group convened by the Section of Multiple Sclerosis and Neuroimmunology of the Polish Neurological Society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Kalinowska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901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5478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9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104575" y="239847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A2A80EB0-3CD1-4361-A0E3-CE7A3B28C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312348"/>
              </p:ext>
            </p:extLst>
          </p:nvPr>
        </p:nvGraphicFramePr>
        <p:xfrm>
          <a:off x="919377" y="1882667"/>
          <a:ext cx="4841290" cy="333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B66C16EA-880A-43B8-9265-5BDD7DBF4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960416"/>
              </p:ext>
            </p:extLst>
          </p:nvPr>
        </p:nvGraphicFramePr>
        <p:xfrm>
          <a:off x="6871318" y="1882667"/>
          <a:ext cx="4563122" cy="333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390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011446" y="424513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C604A0F-A154-44C6-8A10-B27A5A60C2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077889"/>
              </p:ext>
            </p:extLst>
          </p:nvPr>
        </p:nvGraphicFramePr>
        <p:xfrm>
          <a:off x="2759260" y="1092155"/>
          <a:ext cx="8896031" cy="555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0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011446" y="424513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196CFFD-A423-4FE7-AAD4-A608CDC04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050478"/>
              </p:ext>
            </p:extLst>
          </p:nvPr>
        </p:nvGraphicFramePr>
        <p:xfrm>
          <a:off x="2139518" y="1595761"/>
          <a:ext cx="8851037" cy="437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544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011446" y="424513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EA5B7E2-B05C-404A-AAA0-C58C8F309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33117"/>
              </p:ext>
            </p:extLst>
          </p:nvPr>
        </p:nvGraphicFramePr>
        <p:xfrm>
          <a:off x="3142695" y="1560250"/>
          <a:ext cx="7324077" cy="430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151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011446" y="424513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D94EF0E-DCB9-4969-8C32-1E3BBE1FC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16" t="9046" r="29532" b="40801"/>
          <a:stretch/>
        </p:blipFill>
        <p:spPr>
          <a:xfrm>
            <a:off x="813596" y="1296341"/>
            <a:ext cx="7194427" cy="498037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8E130AA-1B22-4E18-AB5F-CD8BB2AF6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50" t="65760" r="62136" b="20778"/>
          <a:stretch/>
        </p:blipFill>
        <p:spPr>
          <a:xfrm>
            <a:off x="8556669" y="2139519"/>
            <a:ext cx="2928267" cy="113634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7E09393-2BC5-402E-89F2-69300FC90447}"/>
              </a:ext>
            </a:extLst>
          </p:cNvPr>
          <p:cNvSpPr txBox="1"/>
          <p:nvPr/>
        </p:nvSpPr>
        <p:spPr>
          <a:xfrm>
            <a:off x="9652379" y="1628854"/>
            <a:ext cx="73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2019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AEA0FC7-3DC3-4965-BACF-534BCAC6ADE4}"/>
              </a:ext>
            </a:extLst>
          </p:cNvPr>
          <p:cNvSpPr txBox="1"/>
          <p:nvPr/>
        </p:nvSpPr>
        <p:spPr>
          <a:xfrm>
            <a:off x="9096348" y="3635709"/>
            <a:ext cx="198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2020 - prognosis </a:t>
            </a:r>
            <a:endParaRPr lang="en-US" b="1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D1F015D-02EA-4655-9C52-21275ABEB593}"/>
              </a:ext>
            </a:extLst>
          </p:cNvPr>
          <p:cNvSpPr txBox="1"/>
          <p:nvPr/>
        </p:nvSpPr>
        <p:spPr>
          <a:xfrm>
            <a:off x="8424907" y="4077699"/>
            <a:ext cx="332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JIF 2020 = 274 / 111 + 64 = 1.575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8176EAD-3C53-4C7C-9463-5CA7BCF5BCD7}"/>
              </a:ext>
            </a:extLst>
          </p:cNvPr>
          <p:cNvSpPr txBox="1"/>
          <p:nvPr/>
        </p:nvSpPr>
        <p:spPr>
          <a:xfrm>
            <a:off x="8424907" y="4941116"/>
            <a:ext cx="33950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Ostateczny IF za 2020 rok: 1, 62!!!</a:t>
            </a:r>
          </a:p>
        </p:txBody>
      </p:sp>
    </p:spTree>
    <p:extLst>
      <p:ext uri="{BB962C8B-B14F-4D97-AF65-F5344CB8AC3E}">
        <p14:creationId xmlns:p14="http://schemas.microsoft.com/office/powerpoint/2010/main" val="121041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F1ECFCE-98CB-4257-BFE1-4B254BAF602A}"/>
              </a:ext>
            </a:extLst>
          </p:cNvPr>
          <p:cNvSpPr txBox="1"/>
          <p:nvPr/>
        </p:nvSpPr>
        <p:spPr>
          <a:xfrm>
            <a:off x="1082180" y="2013358"/>
            <a:ext cx="9219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Redaktorzy Naczelni: 			Jarosław Sławek, Zbigniew K. Wszołek</a:t>
            </a:r>
          </a:p>
          <a:p>
            <a:pPr algn="just"/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Redaktor prowadząca: 		                Dorota Czarnocka (Via Medica) </a:t>
            </a:r>
          </a:p>
          <a:p>
            <a:pPr algn="just"/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Dyrektor Informacji Medycznej: 		Łukasz Stolarczyk (Via Medica)</a:t>
            </a:r>
          </a:p>
        </p:txBody>
      </p:sp>
    </p:spTree>
    <p:extLst>
      <p:ext uri="{BB962C8B-B14F-4D97-AF65-F5344CB8AC3E}">
        <p14:creationId xmlns:p14="http://schemas.microsoft.com/office/powerpoint/2010/main" val="3915477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011446" y="424513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89441E-2A1F-464B-8497-9E7BD50EA6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17500" r="10312" b="13056"/>
          <a:stretch/>
        </p:blipFill>
        <p:spPr>
          <a:xfrm>
            <a:off x="1238249" y="1658831"/>
            <a:ext cx="10233089" cy="501622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846C711-500E-400D-8FC5-3351D102B8EA}"/>
              </a:ext>
            </a:extLst>
          </p:cNvPr>
          <p:cNvSpPr txBox="1"/>
          <p:nvPr/>
        </p:nvSpPr>
        <p:spPr>
          <a:xfrm>
            <a:off x="4827451" y="1145270"/>
            <a:ext cx="253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Magnificient Seven 2019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0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011446" y="424513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846C711-500E-400D-8FC5-3351D102B8EA}"/>
              </a:ext>
            </a:extLst>
          </p:cNvPr>
          <p:cNvSpPr txBox="1"/>
          <p:nvPr/>
        </p:nvSpPr>
        <p:spPr>
          <a:xfrm>
            <a:off x="5285058" y="973207"/>
            <a:ext cx="253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Magnificient Seven 2020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83C5DD5-4DA6-4E0F-941E-01BC6DB73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64" t="30783" r="26432" b="15755"/>
          <a:stretch/>
        </p:blipFill>
        <p:spPr>
          <a:xfrm>
            <a:off x="1704109" y="1578705"/>
            <a:ext cx="9698997" cy="509094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9DCDD184-C4C0-4004-8F58-2E54579BEF5E}"/>
              </a:ext>
            </a:extLst>
          </p:cNvPr>
          <p:cNvSpPr/>
          <p:nvPr/>
        </p:nvSpPr>
        <p:spPr>
          <a:xfrm>
            <a:off x="10085033" y="1578703"/>
            <a:ext cx="402858" cy="5090949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1194EB2-F0B9-4714-AD93-129CF7A97030}"/>
              </a:ext>
            </a:extLst>
          </p:cNvPr>
          <p:cNvSpPr txBox="1"/>
          <p:nvPr/>
        </p:nvSpPr>
        <p:spPr>
          <a:xfrm>
            <a:off x="9989060" y="1186275"/>
            <a:ext cx="594804" cy="31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2020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5276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2949100" y="204187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360F3AB-B727-402D-92D3-A768AB498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63" t="15019" r="25509" b="20197"/>
          <a:stretch/>
        </p:blipFill>
        <p:spPr>
          <a:xfrm>
            <a:off x="623454" y="1442325"/>
            <a:ext cx="5382692" cy="5240845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0270EA5-DFE0-467E-B217-4BFCD01286A9}"/>
              </a:ext>
            </a:extLst>
          </p:cNvPr>
          <p:cNvSpPr txBox="1"/>
          <p:nvPr/>
        </p:nvSpPr>
        <p:spPr>
          <a:xfrm>
            <a:off x="2949100" y="723734"/>
            <a:ext cx="210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Compare Journals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21C763F-7B69-430F-BFAF-B98D62A1B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36" t="15019" r="25874" b="21031"/>
          <a:stretch/>
        </p:blipFill>
        <p:spPr>
          <a:xfrm>
            <a:off x="6329071" y="1442325"/>
            <a:ext cx="5407718" cy="5258801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113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2949100" y="204187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7EB0D56-2806-49E6-937A-FFF0166FB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63" t="15019" r="25509" b="19741"/>
          <a:stretch/>
        </p:blipFill>
        <p:spPr>
          <a:xfrm>
            <a:off x="6437722" y="1442325"/>
            <a:ext cx="5345069" cy="5240845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360F3AB-B727-402D-92D3-A768AB4983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63" t="15019" r="25509" b="20197"/>
          <a:stretch/>
        </p:blipFill>
        <p:spPr>
          <a:xfrm>
            <a:off x="623454" y="1442325"/>
            <a:ext cx="5382692" cy="5240845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0270EA5-DFE0-467E-B217-4BFCD01286A9}"/>
              </a:ext>
            </a:extLst>
          </p:cNvPr>
          <p:cNvSpPr txBox="1"/>
          <p:nvPr/>
        </p:nvSpPr>
        <p:spPr>
          <a:xfrm>
            <a:off x="2949100" y="723734"/>
            <a:ext cx="210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Compare Journals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4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011446" y="424513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2F9A22-9CB3-4086-8B52-8ADE0408D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64" t="15019" r="25582" b="21035"/>
          <a:stretch/>
        </p:blipFill>
        <p:spPr>
          <a:xfrm>
            <a:off x="302373" y="1887250"/>
            <a:ext cx="4721308" cy="454623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618C949-323F-48BC-AC97-016620C05D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00" t="25114" r="25874" b="57152"/>
          <a:stretch/>
        </p:blipFill>
        <p:spPr>
          <a:xfrm>
            <a:off x="5401544" y="1887250"/>
            <a:ext cx="6488083" cy="176713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6A1E52A-BAA7-4A3B-AD61-6F2AAECCEA2A}"/>
              </a:ext>
            </a:extLst>
          </p:cNvPr>
          <p:cNvSpPr txBox="1"/>
          <p:nvPr/>
        </p:nvSpPr>
        <p:spPr>
          <a:xfrm>
            <a:off x="3011446" y="844353"/>
            <a:ext cx="210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Compare Journals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34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029202" y="239847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DEA6F6-423D-43F4-A981-86B15D90B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37" t="24465" r="25436" b="10552"/>
          <a:stretch/>
        </p:blipFill>
        <p:spPr>
          <a:xfrm>
            <a:off x="4727765" y="706848"/>
            <a:ext cx="4314522" cy="421379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0595FCD-11C2-4F47-BEA7-1056F8578E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77" t="31068" r="12548" b="43561"/>
          <a:stretch/>
        </p:blipFill>
        <p:spPr>
          <a:xfrm>
            <a:off x="2609430" y="5111563"/>
            <a:ext cx="8551193" cy="171331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A19208F-0ED4-424C-A338-B9747DF6AA93}"/>
              </a:ext>
            </a:extLst>
          </p:cNvPr>
          <p:cNvSpPr txBox="1"/>
          <p:nvPr/>
        </p:nvSpPr>
        <p:spPr>
          <a:xfrm>
            <a:off x="836417" y="1220932"/>
            <a:ext cx="210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Compare Journals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7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011446" y="424513"/>
            <a:ext cx="839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Web of Science Core Collection 2018 – 2020 </a:t>
            </a:r>
            <a:r>
              <a:rPr lang="pl-PL" sz="1400" dirty="0"/>
              <a:t>(as of  APR 15, 2021)</a:t>
            </a:r>
            <a:r>
              <a:rPr lang="pl-PL" b="1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53C9CF-79BB-4C97-B95D-1612551E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40" t="15019" r="25582" b="20514"/>
          <a:stretch/>
        </p:blipFill>
        <p:spPr>
          <a:xfrm>
            <a:off x="1046595" y="1580425"/>
            <a:ext cx="4935341" cy="4853061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DC513A-331A-4DB8-83BD-03E9D3D622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19" t="15019" r="25292" b="19871"/>
          <a:stretch/>
        </p:blipFill>
        <p:spPr>
          <a:xfrm>
            <a:off x="6348845" y="1536239"/>
            <a:ext cx="5012868" cy="489724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30A0AF2-962A-4A25-977C-6673FFF51F97}"/>
              </a:ext>
            </a:extLst>
          </p:cNvPr>
          <p:cNvSpPr txBox="1"/>
          <p:nvPr/>
        </p:nvSpPr>
        <p:spPr>
          <a:xfrm>
            <a:off x="3011446" y="856494"/>
            <a:ext cx="210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Compare Journals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4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E3D5A7F-5283-42E1-BECC-7ECD0B701600}"/>
              </a:ext>
            </a:extLst>
          </p:cNvPr>
          <p:cNvSpPr txBox="1"/>
          <p:nvPr/>
        </p:nvSpPr>
        <p:spPr>
          <a:xfrm>
            <a:off x="332509" y="1952868"/>
            <a:ext cx="1167938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Keypoints on co-operation of Editorial Advisory Board (EAB) with Editors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-in-Chief (minutes of meeting; June 23, 2020)</a:t>
            </a:r>
            <a:endParaRPr lang="en-GB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GB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Further increase of reviewing activity of EAB members </a:t>
            </a: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endParaRPr lang="en-GB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Contribution to citations and autocitation taking advantage also of journals indexed in ESCI (Emerging Sources Citation Index)</a:t>
            </a: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endParaRPr lang="en-GB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EAB involvement in &lt;Leading Topics&gt;</a:t>
            </a: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endParaRPr lang="en-GB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EAB contribution in Invited Editorials, Letters and Commentaries</a:t>
            </a:r>
            <a:endParaRPr lang="en-GB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endParaRPr lang="en-GB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Further improvement in STP publishing and bibliometric skills</a:t>
            </a:r>
          </a:p>
          <a:p>
            <a:pPr lvl="0">
              <a:tabLst>
                <a:tab pos="457200" algn="l"/>
              </a:tabLst>
            </a:pPr>
            <a:endParaRPr lang="en-GB" sz="1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1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C3AEE16-129B-4661-81E8-00BF3B646E7E}"/>
              </a:ext>
            </a:extLst>
          </p:cNvPr>
          <p:cNvSpPr txBox="1"/>
          <p:nvPr/>
        </p:nvSpPr>
        <p:spPr>
          <a:xfrm>
            <a:off x="7335983" y="5354981"/>
            <a:ext cx="2452254" cy="52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Still valid …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4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5C3DB88-2939-4DC1-BC58-CCC74937EA25}"/>
              </a:ext>
            </a:extLst>
          </p:cNvPr>
          <p:cNvSpPr txBox="1"/>
          <p:nvPr/>
        </p:nvSpPr>
        <p:spPr>
          <a:xfrm>
            <a:off x="157176" y="1375794"/>
            <a:ext cx="117048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Podsumowanie:</a:t>
            </a:r>
          </a:p>
          <a:p>
            <a:endParaRPr lang="pl-PL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Własnością PTN jest Neurologia Neurochirurgia Polska, prowadzona przez prof. Andrzeja </a:t>
            </a:r>
            <a:r>
              <a:rPr lang="pl-PL" sz="2000" b="1" dirty="0" err="1">
                <a:solidFill>
                  <a:schemeClr val="accent6">
                    <a:lumMod val="50000"/>
                  </a:schemeClr>
                </a:solidFill>
              </a:rPr>
              <a:t>Szczudlika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 do 2018 roku. Od tego czasu współredaktorami naczelnymi są prof. Zbigniew K. Wszołek z Mayo </a:t>
            </a:r>
            <a:r>
              <a:rPr lang="pl-PL" sz="2000" b="1" dirty="0" err="1">
                <a:solidFill>
                  <a:schemeClr val="accent6">
                    <a:lumMod val="50000"/>
                  </a:schemeClr>
                </a:solidFill>
              </a:rPr>
              <a:t>Clinic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, Jacksonville, USA oraz Jarosław Sławek, Gdański Uniwersytet Medyczny.</a:t>
            </a:r>
          </a:p>
          <a:p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Na stałe jako redaktor techniczny do połowy 2019 roku pracował dr hab. Mariusz Siemiński, sekretarzem technicznym była i jest Pani Dorota Czarnocka. Obecnie zrezygnowaliśmy z funkcji redaktora technicznego i zespół redakcji stanowi Pani sekretarz techniczna oraz 2 Redaktorów Naczelnych, co w naszym mniemaniu usprawniło pracę i przepływ informacji. Czasopismo było początkowo wydawane przez </a:t>
            </a:r>
            <a:r>
              <a:rPr lang="pl-PL" sz="2000" b="1" dirty="0" err="1">
                <a:solidFill>
                  <a:schemeClr val="accent6">
                    <a:lumMod val="50000"/>
                  </a:schemeClr>
                </a:solidFill>
              </a:rPr>
              <a:t>Elsevier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, obecnie od 2019 roku przez Via </a:t>
            </a:r>
            <a:r>
              <a:rPr lang="pl-PL" sz="2000" b="1" dirty="0" err="1">
                <a:solidFill>
                  <a:schemeClr val="accent6">
                    <a:lumMod val="50000"/>
                  </a:schemeClr>
                </a:solidFill>
              </a:rPr>
              <a:t>Medica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. Ukazuje się regularnie, bez opóźnień, 6 zeszytów w ciągu roku. Redaktorzy odbyli 3 spotkania z członkami </a:t>
            </a:r>
            <a:r>
              <a:rPr lang="pl-PL" sz="2000" b="1" dirty="0" err="1">
                <a:solidFill>
                  <a:schemeClr val="accent6">
                    <a:lumMod val="50000"/>
                  </a:schemeClr>
                </a:solidFill>
              </a:rPr>
              <a:t>Editorial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 Board, ostatnie z zagranicznymi członkami w czerwcu 2021. W czasie kadencji EB uległ odnowieniu w zakresie zarówno polskich jak i zagranicznych jego członków. Najważniejszym osiągnięciem jest wzrost współczynnika oddziaływania IF do 1,62 w roku 2021. </a:t>
            </a:r>
          </a:p>
          <a:p>
            <a:endParaRPr lang="pl-PL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Ogromne podziękowania za zaangażowanie i energię dla prof. Zbigniewa Wszołka!!!!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8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F9793E1-CD0F-4209-A99D-AC0E7881C1EE}"/>
              </a:ext>
            </a:extLst>
          </p:cNvPr>
          <p:cNvSpPr txBox="1"/>
          <p:nvPr/>
        </p:nvSpPr>
        <p:spPr>
          <a:xfrm>
            <a:off x="3728622" y="1030011"/>
            <a:ext cx="759558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 Constantinescau,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of Medicine and Pharmacy, Iasi, Romania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Jarosław Dulski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University of Gdansk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 Michelle Gracies,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Paris-Est University, France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Sanjeet Grewal,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Mayo Clinic Florida, USA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Jech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 University Hospital in Prague, Chech Rep.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Michał Karliński</a:t>
            </a: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Inst. of Psychiatry and Neurology, Warsaw</a:t>
            </a:r>
          </a:p>
          <a:p>
            <a:r>
              <a:rPr lang="pl-PL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Magdalena Koszewicz</a:t>
            </a: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Inst. of Psychiatry and Neurology, Warsaw</a:t>
            </a: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Aneta Lasek-Bal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University of Silesia, Katowice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Tomasz Mandat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Academy in Lodz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Marcin Mycko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of Warmia and Mazury, Olsztyn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Nicola Pavese,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Clinical Ageing Research Unit Newcastle University, United Kingdom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 Potulska-Chromik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University of Warsaw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Jason Siegel,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Mayo Clinic Florida, USA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Mariusz Siemiński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University of Gdansk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Emilia Sitek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University of Gdansk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Joanna Siuda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University of Silesia, Katowice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Matej Skorvanek,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Pavol J. Safaric University in Kosice, Slovakia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Agnieszka Słowik</a:t>
            </a: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Jagiellonian University, Krakow</a:t>
            </a: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Michał Sobstyl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Inst. of Psychiatry and Neurology, Warsaw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Stanisław Szlufik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University of Warsaw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Tomasz Szmuda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University of Gdansk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Pille Taba,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of Tartu, Estonia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 Tipton,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 Clinic Florida, USA</a:t>
            </a:r>
            <a:endParaRPr lang="pl-PL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A691518-3A12-496E-A89E-7D698E92993C}"/>
              </a:ext>
            </a:extLst>
          </p:cNvPr>
          <p:cNvSpPr txBox="1"/>
          <p:nvPr/>
        </p:nvSpPr>
        <p:spPr>
          <a:xfrm>
            <a:off x="3728622" y="328474"/>
            <a:ext cx="778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Welcome - new (23) members of Editorial Advisory Board, candence 2021 - 2023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3E597E2-4DF8-4635-83F8-BDA779F5AB9E}"/>
              </a:ext>
            </a:extLst>
          </p:cNvPr>
          <p:cNvSpPr txBox="1"/>
          <p:nvPr/>
        </p:nvSpPr>
        <p:spPr>
          <a:xfrm>
            <a:off x="157176" y="2055303"/>
            <a:ext cx="34131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Zmiana składu EB w 2021</a:t>
            </a:r>
          </a:p>
        </p:txBody>
      </p:sp>
    </p:spTree>
    <p:extLst>
      <p:ext uri="{BB962C8B-B14F-4D97-AF65-F5344CB8AC3E}">
        <p14:creationId xmlns:p14="http://schemas.microsoft.com/office/powerpoint/2010/main" val="119390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11F85DC-7309-4646-A44B-515136BFFA64}"/>
              </a:ext>
            </a:extLst>
          </p:cNvPr>
          <p:cNvSpPr txBox="1"/>
          <p:nvPr/>
        </p:nvSpPr>
        <p:spPr>
          <a:xfrm>
            <a:off x="3217632" y="424513"/>
            <a:ext cx="79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Introduction of new publication model for „Neurologia i Neurochirurgia Polska”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DE8B13C-40A2-49D3-A261-F5A151F18C94}"/>
              </a:ext>
            </a:extLst>
          </p:cNvPr>
          <p:cNvSpPr txBox="1"/>
          <p:nvPr/>
        </p:nvSpPr>
        <p:spPr>
          <a:xfrm>
            <a:off x="530038" y="1847557"/>
            <a:ext cx="11428183" cy="45858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ea typeface="Calibri" panose="020F0502020204030204" pitchFamily="34" charset="0"/>
              </a:rPr>
              <a:t>Publication models of STM journals (Science, Technology and Medicine) considering access to content:  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 </a:t>
            </a: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1. HYBRID ACCESS    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en-US" sz="1600" dirty="0">
                <a:ea typeface="Calibri" panose="020F0502020204030204" pitchFamily="34" charset="0"/>
              </a:rPr>
              <a:t>Au</a:t>
            </a:r>
            <a:r>
              <a:rPr lang="en-US" sz="1600" dirty="0">
                <a:effectLst/>
                <a:ea typeface="Calibri" panose="020F0502020204030204" pitchFamily="34" charset="0"/>
              </a:rPr>
              <a:t>thors themselves decide whether their paper accepted for publication will be accessible for readers free of charge (open access) 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r>
              <a:rPr lang="en-US" sz="1600" dirty="0">
                <a:effectLst/>
                <a:ea typeface="Calibri" panose="020F0502020204030204" pitchFamily="34" charset="0"/>
              </a:rPr>
              <a:t>or by paid access (pay per article / pay per view / subscription)</a:t>
            </a:r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 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ADVANTAGE:  author and/or his institution is not obliged to cover APC (Author Publication Charge) </a:t>
            </a:r>
          </a:p>
          <a:p>
            <a:r>
              <a:rPr lang="en-US" sz="1600" dirty="0"/>
              <a:t>DISADVANTAGE:  sizeable percentage of journals is not widely available 	 </a:t>
            </a:r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 </a:t>
            </a: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2 OPEN ACCESS</a:t>
            </a:r>
          </a:p>
          <a:p>
            <a:r>
              <a:rPr lang="en-US" sz="1600" dirty="0"/>
              <a:t>Authors and / or their institutions are obliged to pay APC for papers accepted for publication</a:t>
            </a:r>
          </a:p>
          <a:p>
            <a:endParaRPr lang="en-US" sz="1600" dirty="0"/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ADVANTAGE:  all content of a journal is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available widely, freely and permanently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ea typeface="Calibri" panose="020F0502020204030204" pitchFamily="34" charset="0"/>
              </a:rPr>
              <a:t>DISADVANTAGE: </a:t>
            </a:r>
            <a:r>
              <a:rPr lang="en-US" sz="1600" dirty="0"/>
              <a:t>author and/or his institution is not obliged to cover APC </a:t>
            </a:r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 </a:t>
            </a:r>
            <a:endParaRPr lang="pl-PL" sz="1400" dirty="0">
              <a:ea typeface="Calibri" panose="020F0502020204030204" pitchFamily="34" charset="0"/>
            </a:endParaRP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SUBSCRIPTION MODEL </a:t>
            </a:r>
          </a:p>
          <a:p>
            <a:r>
              <a:rPr lang="pl-PL" sz="1600" dirty="0"/>
              <a:t>Most traditional, systematically disappearing</a:t>
            </a:r>
            <a:endParaRPr lang="en-US" sz="1600" dirty="0"/>
          </a:p>
          <a:p>
            <a:endParaRPr lang="pl-PL" sz="1400" dirty="0">
              <a:effectLst/>
              <a:ea typeface="Calibri" panose="020F0502020204030204" pitchFamily="34" charset="0"/>
            </a:endParaRPr>
          </a:p>
          <a:p>
            <a:endParaRPr lang="en-US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642AAB-802A-46D0-98D5-BC5CC7A8636D}"/>
              </a:ext>
            </a:extLst>
          </p:cNvPr>
          <p:cNvSpPr txBox="1"/>
          <p:nvPr/>
        </p:nvSpPr>
        <p:spPr>
          <a:xfrm>
            <a:off x="788565" y="1350628"/>
            <a:ext cx="50558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Zmiana sposobu wydawania pisma na Open Access</a:t>
            </a:r>
          </a:p>
        </p:txBody>
      </p:sp>
    </p:spTree>
    <p:extLst>
      <p:ext uri="{BB962C8B-B14F-4D97-AF65-F5344CB8AC3E}">
        <p14:creationId xmlns:p14="http://schemas.microsoft.com/office/powerpoint/2010/main" val="143130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11F85DC-7309-4646-A44B-515136BFFA64}"/>
              </a:ext>
            </a:extLst>
          </p:cNvPr>
          <p:cNvSpPr txBox="1"/>
          <p:nvPr/>
        </p:nvSpPr>
        <p:spPr>
          <a:xfrm>
            <a:off x="3217632" y="424513"/>
            <a:ext cx="79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Introduction of new publication model for „Neurologia i Neurochirurgia Polska”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8393FB7-742F-42F4-9EC8-1D374DC79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402070"/>
              </p:ext>
            </p:extLst>
          </p:nvPr>
        </p:nvGraphicFramePr>
        <p:xfrm>
          <a:off x="4708355" y="1030011"/>
          <a:ext cx="4961978" cy="305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99E3B827-C280-4D35-8226-5C1316F59EDE}"/>
              </a:ext>
            </a:extLst>
          </p:cNvPr>
          <p:cNvSpPr txBox="1"/>
          <p:nvPr/>
        </p:nvSpPr>
        <p:spPr>
          <a:xfrm>
            <a:off x="1555882" y="4422586"/>
            <a:ext cx="4708417" cy="1846659"/>
          </a:xfrm>
          <a:prstGeom prst="rect">
            <a:avLst/>
          </a:prstGeom>
          <a:noFill/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Open Access – color coding</a:t>
            </a:r>
          </a:p>
          <a:p>
            <a:pPr algn="ctr"/>
            <a:r>
              <a:rPr lang="pl-PL" sz="1600" b="1" dirty="0">
                <a:solidFill>
                  <a:schemeClr val="accent4">
                    <a:lumMod val="75000"/>
                  </a:schemeClr>
                </a:solidFill>
              </a:rPr>
              <a:t>Gold OA</a:t>
            </a:r>
          </a:p>
          <a:p>
            <a:pPr algn="ct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Green OA</a:t>
            </a:r>
          </a:p>
          <a:p>
            <a:pPr algn="ctr"/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Brown OA</a:t>
            </a:r>
          </a:p>
          <a:p>
            <a:pPr algn="ctr"/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Platinum OA</a:t>
            </a:r>
          </a:p>
          <a:p>
            <a:pPr algn="ctr"/>
            <a:r>
              <a:rPr lang="pl-PL" sz="1600" b="1" dirty="0"/>
              <a:t>Black OA</a:t>
            </a:r>
          </a:p>
          <a:p>
            <a:pPr algn="ctr"/>
            <a:endParaRPr lang="en-US" sz="16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B21031F-B1B4-4B95-B47F-25B66B4F49ED}"/>
              </a:ext>
            </a:extLst>
          </p:cNvPr>
          <p:cNvSpPr txBox="1"/>
          <p:nvPr/>
        </p:nvSpPr>
        <p:spPr>
          <a:xfrm>
            <a:off x="7001230" y="4422586"/>
            <a:ext cx="4708417" cy="1846659"/>
          </a:xfrm>
          <a:prstGeom prst="rect">
            <a:avLst/>
          </a:prstGeom>
          <a:noFill/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Creative Commons Licences</a:t>
            </a:r>
            <a:endParaRPr lang="pl-PL" b="1" dirty="0"/>
          </a:p>
          <a:p>
            <a:r>
              <a:rPr lang="pl-PL" sz="1600" b="1" dirty="0"/>
              <a:t>Attribution CC BY </a:t>
            </a:r>
          </a:p>
          <a:p>
            <a:r>
              <a:rPr lang="pl-PL" sz="1600" b="1" dirty="0"/>
              <a:t>Attribution ShareAlike CC BY-SA</a:t>
            </a:r>
          </a:p>
          <a:p>
            <a:r>
              <a:rPr lang="pl-PL" sz="1600" b="1" dirty="0"/>
              <a:t>Attribution NoDerivs CC BY-ND</a:t>
            </a:r>
          </a:p>
          <a:p>
            <a:r>
              <a:rPr lang="pl-PL" sz="1600" b="1" dirty="0"/>
              <a:t>Attribution NonCommercial CC BY-NC</a:t>
            </a:r>
            <a:endParaRPr lang="en-US" sz="1600" b="1" dirty="0"/>
          </a:p>
          <a:p>
            <a:r>
              <a:rPr lang="pl-PL" sz="1600" b="1" dirty="0"/>
              <a:t>Attribution NonCommercial-ShareAlike CC BY-ND-SA</a:t>
            </a:r>
            <a:endParaRPr lang="en-US" sz="1600" b="1" dirty="0"/>
          </a:p>
          <a:p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Attribution NonCommercial-NoDerivs CC BY-NC-ND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5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11F85DC-7309-4646-A44B-515136BFFA64}"/>
              </a:ext>
            </a:extLst>
          </p:cNvPr>
          <p:cNvSpPr txBox="1"/>
          <p:nvPr/>
        </p:nvSpPr>
        <p:spPr>
          <a:xfrm>
            <a:off x="3217632" y="424513"/>
            <a:ext cx="79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Introduction of new publication model for „Neurologia i Neurochirurgia Polska”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925DA9A-3515-4C3E-8AD5-1B40D71E2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44025"/>
              </p:ext>
            </p:extLst>
          </p:nvPr>
        </p:nvGraphicFramePr>
        <p:xfrm>
          <a:off x="3106860" y="1003579"/>
          <a:ext cx="8567274" cy="5597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897">
                  <a:extLst>
                    <a:ext uri="{9D8B030D-6E8A-4147-A177-3AD203B41FA5}">
                      <a16:colId xmlns:a16="http://schemas.microsoft.com/office/drawing/2014/main" val="2281797620"/>
                    </a:ext>
                  </a:extLst>
                </a:gridCol>
                <a:gridCol w="3492899">
                  <a:extLst>
                    <a:ext uri="{9D8B030D-6E8A-4147-A177-3AD203B41FA5}">
                      <a16:colId xmlns:a16="http://schemas.microsoft.com/office/drawing/2014/main" val="414466324"/>
                    </a:ext>
                  </a:extLst>
                </a:gridCol>
                <a:gridCol w="853314">
                  <a:extLst>
                    <a:ext uri="{9D8B030D-6E8A-4147-A177-3AD203B41FA5}">
                      <a16:colId xmlns:a16="http://schemas.microsoft.com/office/drawing/2014/main" val="4247200882"/>
                    </a:ext>
                  </a:extLst>
                </a:gridCol>
                <a:gridCol w="830559">
                  <a:extLst>
                    <a:ext uri="{9D8B030D-6E8A-4147-A177-3AD203B41FA5}">
                      <a16:colId xmlns:a16="http://schemas.microsoft.com/office/drawing/2014/main" val="1919917703"/>
                    </a:ext>
                  </a:extLst>
                </a:gridCol>
                <a:gridCol w="1023977">
                  <a:extLst>
                    <a:ext uri="{9D8B030D-6E8A-4147-A177-3AD203B41FA5}">
                      <a16:colId xmlns:a16="http://schemas.microsoft.com/office/drawing/2014/main" val="4104429708"/>
                    </a:ext>
                  </a:extLst>
                </a:gridCol>
                <a:gridCol w="1706628">
                  <a:extLst>
                    <a:ext uri="{9D8B030D-6E8A-4147-A177-3AD203B41FA5}">
                      <a16:colId xmlns:a16="http://schemas.microsoft.com/office/drawing/2014/main" val="1471207857"/>
                    </a:ext>
                  </a:extLst>
                </a:gridCol>
              </a:tblGrid>
              <a:tr h="42991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Journal Data Filtered By:  Selected JCR Year: 2019 Selected Editions: SCIE Selected Categories: 'CLINICAL NEUROLOGY' Selected Category Scheme: WoS Selected Open Access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91009"/>
                  </a:ext>
                </a:extLst>
              </a:tr>
              <a:tr h="2276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Rank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>
                          <a:effectLst/>
                        </a:rPr>
                        <a:t>Full Journal Title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>
                          <a:effectLst/>
                        </a:rPr>
                        <a:t>Total Cites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>
                          <a:effectLst/>
                        </a:rPr>
                        <a:t>Journal IF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APC (USD)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56416655"/>
                  </a:ext>
                </a:extLst>
              </a:tr>
              <a:tr h="1740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Neurology-</a:t>
                      </a:r>
                      <a:r>
                        <a:rPr lang="pl-PL" sz="1100" u="none" strike="noStrike" dirty="0" err="1">
                          <a:effectLst/>
                        </a:rPr>
                        <a:t>Neuroimmunology</a:t>
                      </a:r>
                      <a:r>
                        <a:rPr lang="pl-PL" sz="1100" u="none" strike="noStrike" dirty="0">
                          <a:effectLst/>
                        </a:rPr>
                        <a:t> &amp; Neuroinflammation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2,232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7.724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3450,00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30911982"/>
                  </a:ext>
                </a:extLst>
              </a:tr>
              <a:tr h="2008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Alzheimers Research &amp; Therapy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3,876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6.116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2790,00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34257824"/>
                  </a:ext>
                </a:extLst>
              </a:tr>
              <a:tr h="2008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Pain and Therapy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354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5.526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?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40902013"/>
                  </a:ext>
                </a:extLst>
              </a:tr>
              <a:tr h="19416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Therapeutic Advances in Neurological Disorders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1,421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5.000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2300,00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5113239"/>
                  </a:ext>
                </a:extLst>
              </a:tr>
              <a:tr h="2075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JOURNAL OF HEADACHE AND PAIN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3,898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4.797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2490,00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5116763"/>
                  </a:ext>
                </a:extLst>
              </a:tr>
              <a:tr h="2075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Stroke and Vascular Neurology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496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4.765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92775037"/>
                  </a:ext>
                </a:extLst>
              </a:tr>
              <a:tr h="2142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Nature and Science of Sleep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728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4.375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2750,00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14388116"/>
                  </a:ext>
                </a:extLst>
              </a:tr>
              <a:tr h="2008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INTERNATIONAL JOURNAL OF NEUROPSYCHOPHARMACOLOGY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6,749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4.333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2530,00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1500,00 (CINP members)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0323082"/>
                  </a:ext>
                </a:extLst>
              </a:tr>
              <a:tr h="1740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Annals of Clinical and Translational Neurology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2,571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3.660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3300,00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1650,00 (ANA membemrs)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6946230"/>
                  </a:ext>
                </a:extLst>
              </a:tr>
              <a:tr h="2008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Neurology-Genetics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804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3.509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3300,00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53362727"/>
                  </a:ext>
                </a:extLst>
              </a:tr>
              <a:tr h="1874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Journal of Neurodevelopmental Disorders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1,342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3.487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2190,00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421845"/>
                  </a:ext>
                </a:extLst>
              </a:tr>
              <a:tr h="1874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Frontiers in Neurology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9,998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2.889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1850,00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4279816"/>
                  </a:ext>
                </a:extLst>
              </a:tr>
              <a:tr h="2142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Global Spine Journal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1,410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2.683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1500,00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02187598"/>
                  </a:ext>
                </a:extLst>
              </a:tr>
              <a:tr h="2209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Journal of Pain Research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3,235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2.386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2750,00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692581"/>
                  </a:ext>
                </a:extLst>
              </a:tr>
              <a:tr h="2209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BMC Neurology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5,731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2.356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1990,00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52496144"/>
                  </a:ext>
                </a:extLst>
              </a:tr>
              <a:tr h="25357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NEUROLOGIA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1,280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2.283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covered by "Sociedad Española de Neurología"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63502"/>
                  </a:ext>
                </a:extLst>
              </a:tr>
              <a:tr h="1807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Neuropsychiatric Disease and Treatment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6,067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2.157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2750,00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6165330"/>
                  </a:ext>
                </a:extLst>
              </a:tr>
              <a:tr h="2209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Pain Research &amp; Management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1,741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2.153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2100,00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81318951"/>
                  </a:ext>
                </a:extLst>
              </a:tr>
              <a:tr h="2544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BEHAVIOURAL NEUROLOGY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1,561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2.093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1650,00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19865590"/>
                  </a:ext>
                </a:extLst>
              </a:tr>
              <a:tr h="24772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Parkinsons Disease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1,344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1.758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1800,00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54143251"/>
                  </a:ext>
                </a:extLst>
              </a:tr>
              <a:tr h="2276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 err="1">
                          <a:effectLst/>
                        </a:rPr>
                        <a:t>Korean</a:t>
                      </a:r>
                      <a:r>
                        <a:rPr lang="pl-PL" sz="1100" u="none" strike="noStrike" dirty="0">
                          <a:effectLst/>
                        </a:rPr>
                        <a:t> Journal of Pain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502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1.431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all costs covered by Korean Pain Society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78287060"/>
                  </a:ext>
                </a:extLst>
              </a:tr>
              <a:tr h="2075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Journal of Korean Neurosurgical Society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2,119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1.376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300,00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2000">
                          <a:schemeClr val="bg1">
                            <a:lumMod val="9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02147398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D29F8642-1E70-4446-BD6E-5F2C2B818F7D}"/>
              </a:ext>
            </a:extLst>
          </p:cNvPr>
          <p:cNvSpPr txBox="1"/>
          <p:nvPr/>
        </p:nvSpPr>
        <p:spPr>
          <a:xfrm>
            <a:off x="174467" y="5538656"/>
            <a:ext cx="2683678" cy="98488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/>
              <a:t>APC for PJNNS –  07-08/2021</a:t>
            </a:r>
          </a:p>
          <a:p>
            <a:pPr algn="ctr"/>
            <a:endParaRPr lang="pl-PL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250,00 USD - PTN / EB</a:t>
            </a:r>
          </a:p>
          <a:p>
            <a:pPr algn="ctr"/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450,00  USD – other </a:t>
            </a:r>
            <a:r>
              <a:rPr lang="pl-PL" sz="1400" b="1" dirty="0" err="1">
                <a:solidFill>
                  <a:schemeClr val="accent6">
                    <a:lumMod val="50000"/>
                  </a:schemeClr>
                </a:solidFill>
              </a:rPr>
              <a:t>authors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3F8346D-9E5A-43D2-A780-8818C0C9A8A0}"/>
              </a:ext>
            </a:extLst>
          </p:cNvPr>
          <p:cNvSpPr txBox="1"/>
          <p:nvPr/>
        </p:nvSpPr>
        <p:spPr>
          <a:xfrm>
            <a:off x="3728622" y="328473"/>
            <a:ext cx="783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from manuscripts system 2019 – 2020 (submissions)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808C24D-759E-4435-B102-FBAFF5D269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09565"/>
              </p:ext>
            </p:extLst>
          </p:nvPr>
        </p:nvGraphicFramePr>
        <p:xfrm>
          <a:off x="248576" y="1775534"/>
          <a:ext cx="5557420" cy="341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A2BB334-3A5D-4DC7-BDA5-BC1F8D24A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74236"/>
              </p:ext>
            </p:extLst>
          </p:nvPr>
        </p:nvGraphicFramePr>
        <p:xfrm>
          <a:off x="6096000" y="1775534"/>
          <a:ext cx="5782322" cy="341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D52B9EF2-FD17-4209-8D18-DE510B074C10}"/>
              </a:ext>
            </a:extLst>
          </p:cNvPr>
          <p:cNvSpPr txBox="1"/>
          <p:nvPr/>
        </p:nvSpPr>
        <p:spPr>
          <a:xfrm>
            <a:off x="3728622" y="946121"/>
            <a:ext cx="55351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Obecny stan czasopisma- dane co do submisji artykułów</a:t>
            </a:r>
          </a:p>
        </p:txBody>
      </p:sp>
    </p:spTree>
    <p:extLst>
      <p:ext uri="{BB962C8B-B14F-4D97-AF65-F5344CB8AC3E}">
        <p14:creationId xmlns:p14="http://schemas.microsoft.com/office/powerpoint/2010/main" val="2027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50071EC-466D-4A92-A5BC-150711E8A3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859079"/>
              </p:ext>
            </p:extLst>
          </p:nvPr>
        </p:nvGraphicFramePr>
        <p:xfrm>
          <a:off x="443883" y="1835457"/>
          <a:ext cx="5310326" cy="361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A75D414-2544-40CD-A4AC-1DE76C964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38792"/>
              </p:ext>
            </p:extLst>
          </p:nvPr>
        </p:nvGraphicFramePr>
        <p:xfrm>
          <a:off x="6178858" y="1835457"/>
          <a:ext cx="5717220" cy="361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7C989D0-6DBF-4A03-AE08-89793497F377}"/>
              </a:ext>
            </a:extLst>
          </p:cNvPr>
          <p:cNvSpPr txBox="1"/>
          <p:nvPr/>
        </p:nvSpPr>
        <p:spPr>
          <a:xfrm>
            <a:off x="3728622" y="328473"/>
            <a:ext cx="783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from manuscripts system 2019 – 2020 (submissions)</a:t>
            </a:r>
          </a:p>
        </p:txBody>
      </p:sp>
    </p:spTree>
    <p:extLst>
      <p:ext uri="{BB962C8B-B14F-4D97-AF65-F5344CB8AC3E}">
        <p14:creationId xmlns:p14="http://schemas.microsoft.com/office/powerpoint/2010/main" val="299856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2000">
              <a:schemeClr val="bg1">
                <a:lumMod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628B50-685A-46CC-A6EC-C10EF293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t="32639" r="79573" b="55400"/>
          <a:stretch/>
        </p:blipFill>
        <p:spPr>
          <a:xfrm>
            <a:off x="157176" y="188347"/>
            <a:ext cx="2452254" cy="841664"/>
          </a:xfrm>
          <a:prstGeom prst="rect">
            <a:avLst/>
          </a:prstGeom>
          <a:solidFill>
            <a:schemeClr val="bg1">
              <a:alpha val="63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F9E57F80-F6BD-4243-AA93-C0A5D6093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821395"/>
              </p:ext>
            </p:extLst>
          </p:nvPr>
        </p:nvGraphicFramePr>
        <p:xfrm>
          <a:off x="319595" y="1914616"/>
          <a:ext cx="5220071" cy="3534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37CBC4A-1A3E-4964-AB3F-A1B5875F071D}"/>
              </a:ext>
            </a:extLst>
          </p:cNvPr>
          <p:cNvSpPr txBox="1"/>
          <p:nvPr/>
        </p:nvSpPr>
        <p:spPr>
          <a:xfrm>
            <a:off x="3728622" y="328473"/>
            <a:ext cx="783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Journal status quo – data from manuscripts system 2019 – 2020 (timing)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8135594B-D29A-4F72-98D5-AAE8401E1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682520"/>
              </p:ext>
            </p:extLst>
          </p:nvPr>
        </p:nvGraphicFramePr>
        <p:xfrm>
          <a:off x="6201052" y="1914615"/>
          <a:ext cx="5100222" cy="3534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3448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1915</Words>
  <Application>Microsoft Office PowerPoint</Application>
  <PresentationFormat>Panoramiczny</PresentationFormat>
  <Paragraphs>392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Motyw pakietu Office</vt:lpstr>
      <vt:lpstr>Sprawozdanie z działalności Redaktorów Naczelnych i Rady Naukowej (Editorial Board) czasopisma Neurologia Neurochirurgia Polska (Polish Journal of Neurology &amp; Neurosurgery)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Stolarczyk</dc:creator>
  <cp:lastModifiedBy>Jarosław Sławek</cp:lastModifiedBy>
  <cp:revision>47</cp:revision>
  <dcterms:created xsi:type="dcterms:W3CDTF">2021-04-14T09:38:44Z</dcterms:created>
  <dcterms:modified xsi:type="dcterms:W3CDTF">2021-09-06T18:52:01Z</dcterms:modified>
</cp:coreProperties>
</file>